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8" r:id="rId2"/>
  </p:sldMasterIdLst>
  <p:notesMasterIdLst>
    <p:notesMasterId r:id="rId46"/>
  </p:notesMasterIdLst>
  <p:handoutMasterIdLst>
    <p:handoutMasterId r:id="rId47"/>
  </p:handoutMasterIdLst>
  <p:sldIdLst>
    <p:sldId id="377" r:id="rId3"/>
    <p:sldId id="384" r:id="rId4"/>
    <p:sldId id="375" r:id="rId5"/>
    <p:sldId id="412" r:id="rId6"/>
    <p:sldId id="411" r:id="rId7"/>
    <p:sldId id="381" r:id="rId8"/>
    <p:sldId id="382" r:id="rId9"/>
    <p:sldId id="383" r:id="rId10"/>
    <p:sldId id="406" r:id="rId11"/>
    <p:sldId id="391" r:id="rId12"/>
    <p:sldId id="380" r:id="rId13"/>
    <p:sldId id="385" r:id="rId14"/>
    <p:sldId id="386" r:id="rId15"/>
    <p:sldId id="414" r:id="rId16"/>
    <p:sldId id="408" r:id="rId17"/>
    <p:sldId id="415" r:id="rId18"/>
    <p:sldId id="418" r:id="rId19"/>
    <p:sldId id="416" r:id="rId20"/>
    <p:sldId id="419" r:id="rId21"/>
    <p:sldId id="417" r:id="rId22"/>
    <p:sldId id="420" r:id="rId23"/>
    <p:sldId id="421" r:id="rId24"/>
    <p:sldId id="398" r:id="rId25"/>
    <p:sldId id="399" r:id="rId26"/>
    <p:sldId id="422" r:id="rId27"/>
    <p:sldId id="413" r:id="rId28"/>
    <p:sldId id="423" r:id="rId29"/>
    <p:sldId id="424" r:id="rId30"/>
    <p:sldId id="434" r:id="rId31"/>
    <p:sldId id="435" r:id="rId32"/>
    <p:sldId id="427" r:id="rId33"/>
    <p:sldId id="428" r:id="rId34"/>
    <p:sldId id="436" r:id="rId35"/>
    <p:sldId id="437" r:id="rId36"/>
    <p:sldId id="439" r:id="rId37"/>
    <p:sldId id="440" r:id="rId38"/>
    <p:sldId id="433" r:id="rId39"/>
    <p:sldId id="441" r:id="rId40"/>
    <p:sldId id="393" r:id="rId41"/>
    <p:sldId id="394" r:id="rId42"/>
    <p:sldId id="395" r:id="rId43"/>
    <p:sldId id="396" r:id="rId44"/>
    <p:sldId id="397" r:id="rId4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425F"/>
    <a:srgbClr val="882754"/>
    <a:srgbClr val="3D5C76"/>
    <a:srgbClr val="F7A600"/>
    <a:srgbClr val="91301D"/>
    <a:srgbClr val="53575D"/>
    <a:srgbClr val="30704D"/>
    <a:srgbClr val="E1DAE2"/>
    <a:srgbClr val="EDDBE5"/>
    <a:srgbClr val="B03F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8" autoAdjust="0"/>
    <p:restoredTop sz="83600" autoAdjust="0"/>
  </p:normalViewPr>
  <p:slideViewPr>
    <p:cSldViewPr snapToGrid="0" snapToObjects="1">
      <p:cViewPr varScale="1">
        <p:scale>
          <a:sx n="96" d="100"/>
          <a:sy n="96" d="100"/>
        </p:scale>
        <p:origin x="99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F4132D-B063-4669-8B5C-4058D3F8C09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v-SE"/>
        </a:p>
      </dgm:t>
    </dgm:pt>
    <dgm:pt modelId="{3B355F08-F66A-433F-98E5-7684C1C5E525}">
      <dgm:prSet phldrT="[Text]"/>
      <dgm:spPr>
        <a:solidFill>
          <a:srgbClr val="66425F"/>
        </a:solidFill>
      </dgm:spPr>
      <dgm:t>
        <a:bodyPr/>
        <a:lstStyle/>
        <a:p>
          <a:r>
            <a:rPr lang="sv-SE" dirty="0" smtClean="0">
              <a:solidFill>
                <a:schemeClr val="bg1"/>
              </a:solidFill>
            </a:rPr>
            <a:t>Skulpturer och </a:t>
          </a:r>
          <a:r>
            <a:rPr lang="sv-SE" dirty="0" err="1" smtClean="0">
              <a:solidFill>
                <a:schemeClr val="bg1"/>
              </a:solidFill>
            </a:rPr>
            <a:t>street</a:t>
          </a:r>
          <a:r>
            <a:rPr lang="sv-SE" dirty="0" smtClean="0">
              <a:solidFill>
                <a:schemeClr val="bg1"/>
              </a:solidFill>
            </a:rPr>
            <a:t>-art ger Borås ett spännande yttre och internationell uppmärksamhet</a:t>
          </a:r>
          <a:r>
            <a:rPr lang="sv-SE" dirty="0" smtClean="0">
              <a:solidFill>
                <a:srgbClr val="E1DAE2"/>
              </a:solidFill>
            </a:rPr>
            <a:t>.</a:t>
          </a:r>
          <a:endParaRPr lang="sv-SE" dirty="0"/>
        </a:p>
      </dgm:t>
    </dgm:pt>
    <dgm:pt modelId="{3BDEF399-64B3-413D-9AE8-9D99879F317C}" type="parTrans" cxnId="{D961AC0E-9016-4FA6-879D-DAAC8C78E286}">
      <dgm:prSet/>
      <dgm:spPr/>
      <dgm:t>
        <a:bodyPr/>
        <a:lstStyle/>
        <a:p>
          <a:endParaRPr lang="sv-SE"/>
        </a:p>
      </dgm:t>
    </dgm:pt>
    <dgm:pt modelId="{CDB5E826-B006-4D3A-A67B-76C970D44D92}" type="sibTrans" cxnId="{D961AC0E-9016-4FA6-879D-DAAC8C78E286}">
      <dgm:prSet/>
      <dgm:spPr/>
      <dgm:t>
        <a:bodyPr/>
        <a:lstStyle/>
        <a:p>
          <a:endParaRPr lang="sv-SE"/>
        </a:p>
      </dgm:t>
    </dgm:pt>
    <dgm:pt modelId="{0D490F4E-7040-4D55-B840-26BB33D9B00A}">
      <dgm:prSet phldrT="[Text]"/>
      <dgm:spPr>
        <a:solidFill>
          <a:srgbClr val="882754"/>
        </a:solidFill>
      </dgm:spPr>
      <dgm:t>
        <a:bodyPr/>
        <a:lstStyle/>
        <a:p>
          <a:r>
            <a:rPr lang="sv-SE" dirty="0" smtClean="0">
              <a:solidFill>
                <a:schemeClr val="bg1"/>
              </a:solidFill>
            </a:rPr>
            <a:t>I Borås är vi kreativa och har mod att tänka och handla i nya banor</a:t>
          </a:r>
          <a:endParaRPr lang="sv-SE" dirty="0">
            <a:solidFill>
              <a:schemeClr val="bg1"/>
            </a:solidFill>
          </a:endParaRPr>
        </a:p>
      </dgm:t>
    </dgm:pt>
    <dgm:pt modelId="{38928785-D748-4D69-949A-C7567FFD21A8}" type="parTrans" cxnId="{7A27251B-6C13-46E4-A957-669FC94B20FC}">
      <dgm:prSet/>
      <dgm:spPr/>
      <dgm:t>
        <a:bodyPr/>
        <a:lstStyle/>
        <a:p>
          <a:endParaRPr lang="sv-SE"/>
        </a:p>
      </dgm:t>
    </dgm:pt>
    <dgm:pt modelId="{57BFCBA3-57B9-4774-AA99-DDCDAAFCDA96}" type="sibTrans" cxnId="{7A27251B-6C13-46E4-A957-669FC94B20FC}">
      <dgm:prSet/>
      <dgm:spPr/>
      <dgm:t>
        <a:bodyPr/>
        <a:lstStyle/>
        <a:p>
          <a:endParaRPr lang="sv-SE"/>
        </a:p>
      </dgm:t>
    </dgm:pt>
    <dgm:pt modelId="{1E497915-E1DE-4B7E-B7B1-2B4A19DB8257}">
      <dgm:prSet phldrT="[Text]"/>
      <dgm:spPr>
        <a:solidFill>
          <a:srgbClr val="30704D"/>
        </a:solidFill>
      </dgm:spPr>
      <dgm:t>
        <a:bodyPr/>
        <a:lstStyle/>
        <a:p>
          <a:r>
            <a:rPr lang="sv-SE" dirty="0" smtClean="0">
              <a:solidFill>
                <a:schemeClr val="bg1"/>
              </a:solidFill>
            </a:rPr>
            <a:t>I Borås finns gott om platser för människor att mötas under dygnets flesta timmar</a:t>
          </a:r>
          <a:endParaRPr lang="sv-SE" dirty="0">
            <a:solidFill>
              <a:schemeClr val="bg1"/>
            </a:solidFill>
          </a:endParaRPr>
        </a:p>
      </dgm:t>
    </dgm:pt>
    <dgm:pt modelId="{E16F125A-A9AE-4995-9324-A0B396EF5292}" type="parTrans" cxnId="{6B8A59F2-3120-4D26-A275-660A8B787708}">
      <dgm:prSet/>
      <dgm:spPr/>
      <dgm:t>
        <a:bodyPr/>
        <a:lstStyle/>
        <a:p>
          <a:endParaRPr lang="sv-SE"/>
        </a:p>
      </dgm:t>
    </dgm:pt>
    <dgm:pt modelId="{816337E4-EA79-4DED-A919-E4F68B00EDDE}" type="sibTrans" cxnId="{6B8A59F2-3120-4D26-A275-660A8B787708}">
      <dgm:prSet/>
      <dgm:spPr/>
      <dgm:t>
        <a:bodyPr/>
        <a:lstStyle/>
        <a:p>
          <a:endParaRPr lang="sv-SE"/>
        </a:p>
      </dgm:t>
    </dgm:pt>
    <dgm:pt modelId="{8CFBB2F4-E19F-4FE6-9A1D-8DD3367CEDF5}">
      <dgm:prSet phldrT="[Text]"/>
      <dgm:spPr>
        <a:solidFill>
          <a:srgbClr val="91301D"/>
        </a:solidFill>
      </dgm:spPr>
      <dgm:t>
        <a:bodyPr/>
        <a:lstStyle/>
        <a:p>
          <a:r>
            <a:rPr lang="sv-SE" dirty="0" smtClean="0">
              <a:solidFill>
                <a:schemeClr val="bg1"/>
              </a:solidFill>
            </a:rPr>
            <a:t>I Borås finns möjlighet att enkelt uppleva ett brett utbud av kultur…och träffa andra människor.</a:t>
          </a:r>
          <a:endParaRPr lang="sv-SE" dirty="0">
            <a:solidFill>
              <a:schemeClr val="bg1"/>
            </a:solidFill>
          </a:endParaRPr>
        </a:p>
      </dgm:t>
    </dgm:pt>
    <dgm:pt modelId="{94DE1D38-FAED-4422-A524-1912A405A9A0}" type="parTrans" cxnId="{E4F77580-C04C-4D59-A40E-240CEB80CC07}">
      <dgm:prSet/>
      <dgm:spPr/>
      <dgm:t>
        <a:bodyPr/>
        <a:lstStyle/>
        <a:p>
          <a:endParaRPr lang="sv-SE"/>
        </a:p>
      </dgm:t>
    </dgm:pt>
    <dgm:pt modelId="{3BFAFE58-387B-4805-A2DE-AB46C9F783A7}" type="sibTrans" cxnId="{E4F77580-C04C-4D59-A40E-240CEB80CC07}">
      <dgm:prSet/>
      <dgm:spPr/>
      <dgm:t>
        <a:bodyPr/>
        <a:lstStyle/>
        <a:p>
          <a:endParaRPr lang="sv-SE"/>
        </a:p>
      </dgm:t>
    </dgm:pt>
    <dgm:pt modelId="{48ECD5EA-DC11-4E07-913E-6279FAD4BCCC}">
      <dgm:prSet phldrT="[Text]"/>
      <dgm:spPr>
        <a:solidFill>
          <a:srgbClr val="F7A600"/>
        </a:solidFill>
      </dgm:spPr>
      <dgm:t>
        <a:bodyPr/>
        <a:lstStyle/>
        <a:p>
          <a:r>
            <a:rPr lang="sv-SE" dirty="0" smtClean="0"/>
            <a:t>Borås utveckling vilar på ett arv inom textil och handel</a:t>
          </a:r>
          <a:endParaRPr lang="sv-SE" dirty="0"/>
        </a:p>
      </dgm:t>
    </dgm:pt>
    <dgm:pt modelId="{E0490676-0EE4-41A0-B1B1-1992E6D64993}" type="parTrans" cxnId="{C9C9E9A1-FB16-490D-BFFD-7DB8F0331132}">
      <dgm:prSet/>
      <dgm:spPr/>
      <dgm:t>
        <a:bodyPr/>
        <a:lstStyle/>
        <a:p>
          <a:endParaRPr lang="sv-SE"/>
        </a:p>
      </dgm:t>
    </dgm:pt>
    <dgm:pt modelId="{DE65554C-87A7-44C4-9AA2-0D1845A7DECA}" type="sibTrans" cxnId="{C9C9E9A1-FB16-490D-BFFD-7DB8F0331132}">
      <dgm:prSet/>
      <dgm:spPr/>
      <dgm:t>
        <a:bodyPr/>
        <a:lstStyle/>
        <a:p>
          <a:endParaRPr lang="sv-SE"/>
        </a:p>
      </dgm:t>
    </dgm:pt>
    <dgm:pt modelId="{E01A1506-785F-4866-942E-C99F39D1D3B9}">
      <dgm:prSet phldrT="[Text]"/>
      <dgm:spPr>
        <a:solidFill>
          <a:srgbClr val="3D5C76"/>
        </a:solidFill>
      </dgm:spPr>
      <dgm:t>
        <a:bodyPr/>
        <a:lstStyle/>
        <a:p>
          <a:r>
            <a:rPr lang="sv-SE" dirty="0" smtClean="0">
              <a:solidFill>
                <a:schemeClr val="bg1"/>
              </a:solidFill>
            </a:rPr>
            <a:t>I Borås tar vi ansvar genom att behandla varandra och vår miljö med omsorg</a:t>
          </a:r>
          <a:endParaRPr lang="sv-SE" dirty="0"/>
        </a:p>
      </dgm:t>
    </dgm:pt>
    <dgm:pt modelId="{5FCE806F-713D-4E75-86C9-5DC92FDA42A4}" type="parTrans" cxnId="{AFB5BE29-EA11-40DC-9B40-5DF8342CA552}">
      <dgm:prSet/>
      <dgm:spPr/>
      <dgm:t>
        <a:bodyPr/>
        <a:lstStyle/>
        <a:p>
          <a:endParaRPr lang="sv-SE"/>
        </a:p>
      </dgm:t>
    </dgm:pt>
    <dgm:pt modelId="{C4E47680-50AC-45D2-95F7-9F713206047A}" type="sibTrans" cxnId="{AFB5BE29-EA11-40DC-9B40-5DF8342CA552}">
      <dgm:prSet/>
      <dgm:spPr/>
      <dgm:t>
        <a:bodyPr/>
        <a:lstStyle/>
        <a:p>
          <a:endParaRPr lang="sv-SE"/>
        </a:p>
      </dgm:t>
    </dgm:pt>
    <dgm:pt modelId="{7A724D05-94E4-43FD-86A0-AE4ACF097E2B}">
      <dgm:prSet phldrT="[Text]"/>
      <dgm:spPr>
        <a:solidFill>
          <a:srgbClr val="53575D"/>
        </a:solidFill>
        <a:ln>
          <a:solidFill>
            <a:schemeClr val="bg1"/>
          </a:solidFill>
        </a:ln>
      </dgm:spPr>
      <dgm:t>
        <a:bodyPr/>
        <a:lstStyle/>
        <a:p>
          <a:r>
            <a:rPr lang="sv-SE" dirty="0" smtClean="0"/>
            <a:t>Social, ekonomisk och ekologisk hållbarhet är grunden för våra val och beslut</a:t>
          </a:r>
          <a:endParaRPr lang="sv-SE" dirty="0"/>
        </a:p>
      </dgm:t>
    </dgm:pt>
    <dgm:pt modelId="{26277704-B055-4AA0-B4D8-E4FE12A68337}" type="parTrans" cxnId="{91D02A5A-2A6A-4C41-9CE3-BB441D3518AF}">
      <dgm:prSet/>
      <dgm:spPr/>
      <dgm:t>
        <a:bodyPr/>
        <a:lstStyle/>
        <a:p>
          <a:endParaRPr lang="sv-SE"/>
        </a:p>
      </dgm:t>
    </dgm:pt>
    <dgm:pt modelId="{2CE566BD-F006-4622-80AE-010DA0E55AA1}" type="sibTrans" cxnId="{91D02A5A-2A6A-4C41-9CE3-BB441D3518AF}">
      <dgm:prSet/>
      <dgm:spPr/>
      <dgm:t>
        <a:bodyPr/>
        <a:lstStyle/>
        <a:p>
          <a:endParaRPr lang="sv-SE"/>
        </a:p>
      </dgm:t>
    </dgm:pt>
    <dgm:pt modelId="{88C2A413-4337-4A5D-B48E-6077747AC9F3}">
      <dgm:prSet phldrT="[Text]"/>
      <dgm:spPr>
        <a:solidFill>
          <a:srgbClr val="66425F"/>
        </a:solidFill>
      </dgm:spPr>
      <dgm:t>
        <a:bodyPr/>
        <a:lstStyle/>
        <a:p>
          <a:r>
            <a:rPr lang="sv-SE" dirty="0" smtClean="0">
              <a:solidFill>
                <a:schemeClr val="bg1"/>
              </a:solidFill>
            </a:rPr>
            <a:t>Alla i Borås är viktiga och kan vara delaktiga i hur vårt samhälle utvecklas</a:t>
          </a:r>
          <a:endParaRPr lang="sv-SE" dirty="0"/>
        </a:p>
      </dgm:t>
    </dgm:pt>
    <dgm:pt modelId="{0433B7BD-BE90-43C8-9ECA-49E336B53F86}" type="parTrans" cxnId="{42478BAE-6F95-41BB-92F9-EF7095AF809C}">
      <dgm:prSet/>
      <dgm:spPr/>
      <dgm:t>
        <a:bodyPr/>
        <a:lstStyle/>
        <a:p>
          <a:endParaRPr lang="sv-SE"/>
        </a:p>
      </dgm:t>
    </dgm:pt>
    <dgm:pt modelId="{6730B281-D6C7-479D-BF37-3DA88D9C2B32}" type="sibTrans" cxnId="{42478BAE-6F95-41BB-92F9-EF7095AF809C}">
      <dgm:prSet/>
      <dgm:spPr/>
      <dgm:t>
        <a:bodyPr/>
        <a:lstStyle/>
        <a:p>
          <a:endParaRPr lang="sv-SE"/>
        </a:p>
      </dgm:t>
    </dgm:pt>
    <dgm:pt modelId="{E1258A1A-AAF3-4C57-AEB2-8E4A910FE93F}">
      <dgm:prSet phldrT="[Text]"/>
      <dgm:spPr>
        <a:solidFill>
          <a:srgbClr val="882754"/>
        </a:solidFill>
      </dgm:spPr>
      <dgm:t>
        <a:bodyPr/>
        <a:lstStyle/>
        <a:p>
          <a:r>
            <a:rPr lang="sv-SE" dirty="0" smtClean="0"/>
            <a:t>I Borås finns service, fritidsaktiviteter, </a:t>
          </a:r>
          <a:r>
            <a:rPr lang="sv-SE" b="1" dirty="0" smtClean="0"/>
            <a:t>kultur,</a:t>
          </a:r>
          <a:r>
            <a:rPr lang="sv-SE" dirty="0" smtClean="0"/>
            <a:t> företag och närhet till natur där människor bor och verkar</a:t>
          </a:r>
          <a:endParaRPr lang="sv-SE" dirty="0"/>
        </a:p>
      </dgm:t>
    </dgm:pt>
    <dgm:pt modelId="{35E50D44-0C88-4701-9543-555B3E104909}" type="parTrans" cxnId="{85F8BACB-A6CF-410E-A06A-7390F0D37B9A}">
      <dgm:prSet/>
      <dgm:spPr/>
      <dgm:t>
        <a:bodyPr/>
        <a:lstStyle/>
        <a:p>
          <a:endParaRPr lang="sv-SE"/>
        </a:p>
      </dgm:t>
    </dgm:pt>
    <dgm:pt modelId="{561B8B53-85B8-4AC4-A9C3-EE490A0385BA}" type="sibTrans" cxnId="{85F8BACB-A6CF-410E-A06A-7390F0D37B9A}">
      <dgm:prSet/>
      <dgm:spPr/>
      <dgm:t>
        <a:bodyPr/>
        <a:lstStyle/>
        <a:p>
          <a:endParaRPr lang="sv-SE"/>
        </a:p>
      </dgm:t>
    </dgm:pt>
    <dgm:pt modelId="{B2166AB2-8967-4AA9-B451-4BD52585DE8E}">
      <dgm:prSet phldrT="[Text]"/>
      <dgm:spPr>
        <a:solidFill>
          <a:srgbClr val="91301D"/>
        </a:solidFill>
      </dgm:spPr>
      <dgm:t>
        <a:bodyPr/>
        <a:lstStyle/>
        <a:p>
          <a:r>
            <a:rPr lang="sv-SE" dirty="0" smtClean="0">
              <a:solidFill>
                <a:schemeClr val="bg1"/>
              </a:solidFill>
            </a:rPr>
            <a:t>Det många mötesplatserna är våra offentliga vardagsrum som finns i stad, på landsbygd och digitalt</a:t>
          </a:r>
          <a:endParaRPr lang="sv-SE" dirty="0"/>
        </a:p>
      </dgm:t>
    </dgm:pt>
    <dgm:pt modelId="{BDE22795-CFE5-4231-A417-8752AE7F5F7D}" type="parTrans" cxnId="{57392E15-EE46-4705-BF2E-BD82D866B98C}">
      <dgm:prSet/>
      <dgm:spPr/>
      <dgm:t>
        <a:bodyPr/>
        <a:lstStyle/>
        <a:p>
          <a:endParaRPr lang="sv-SE"/>
        </a:p>
      </dgm:t>
    </dgm:pt>
    <dgm:pt modelId="{624EDDAD-707C-4F55-99F8-A59603B08C61}" type="sibTrans" cxnId="{57392E15-EE46-4705-BF2E-BD82D866B98C}">
      <dgm:prSet/>
      <dgm:spPr/>
      <dgm:t>
        <a:bodyPr/>
        <a:lstStyle/>
        <a:p>
          <a:endParaRPr lang="sv-SE"/>
        </a:p>
      </dgm:t>
    </dgm:pt>
    <dgm:pt modelId="{D587E0CC-041D-4CA0-B689-A6189B4B897F}">
      <dgm:prSet phldrT="[Text]"/>
      <dgm:spPr>
        <a:solidFill>
          <a:srgbClr val="F7A600"/>
        </a:solidFill>
      </dgm:spPr>
      <dgm:t>
        <a:bodyPr/>
        <a:lstStyle/>
        <a:p>
          <a:r>
            <a:rPr lang="sv-SE" dirty="0" smtClean="0"/>
            <a:t>Vi tar gemensamt ansvar för varandra genom att visa tillit och bjuda in till dialog</a:t>
          </a:r>
          <a:endParaRPr lang="sv-SE" dirty="0"/>
        </a:p>
      </dgm:t>
    </dgm:pt>
    <dgm:pt modelId="{035C1010-0D3D-4EE9-9D44-8916260861FB}" type="parTrans" cxnId="{87656430-417C-4C90-9585-7C1CFEC8E250}">
      <dgm:prSet/>
      <dgm:spPr/>
      <dgm:t>
        <a:bodyPr/>
        <a:lstStyle/>
        <a:p>
          <a:endParaRPr lang="sv-SE"/>
        </a:p>
      </dgm:t>
    </dgm:pt>
    <dgm:pt modelId="{8910EA30-751B-4840-BB30-27E69DE2A20C}" type="sibTrans" cxnId="{87656430-417C-4C90-9585-7C1CFEC8E250}">
      <dgm:prSet/>
      <dgm:spPr/>
      <dgm:t>
        <a:bodyPr/>
        <a:lstStyle/>
        <a:p>
          <a:endParaRPr lang="sv-SE"/>
        </a:p>
      </dgm:t>
    </dgm:pt>
    <dgm:pt modelId="{C3FE7787-BBC2-46EA-A405-DD70CDF40967}">
      <dgm:prSet phldrT="[Text]"/>
      <dgm:spPr>
        <a:solidFill>
          <a:srgbClr val="3D5C76"/>
        </a:solidFill>
      </dgm:spPr>
      <dgm:t>
        <a:bodyPr/>
        <a:lstStyle/>
        <a:p>
          <a:r>
            <a:rPr lang="sv-SE" smtClean="0">
              <a:solidFill>
                <a:schemeClr val="bg1"/>
              </a:solidFill>
            </a:rPr>
            <a:t>I Borås möts vi till vardags och till fest, spontant eller planerat</a:t>
          </a:r>
          <a:endParaRPr lang="sv-SE" dirty="0"/>
        </a:p>
      </dgm:t>
    </dgm:pt>
    <dgm:pt modelId="{CD0F0B51-1DA7-414C-9A70-DC00801FDC88}" type="parTrans" cxnId="{C6378105-DFCF-43A9-BF93-0991A8645935}">
      <dgm:prSet/>
      <dgm:spPr/>
      <dgm:t>
        <a:bodyPr/>
        <a:lstStyle/>
        <a:p>
          <a:endParaRPr lang="sv-SE"/>
        </a:p>
      </dgm:t>
    </dgm:pt>
    <dgm:pt modelId="{28A9C134-3812-42E9-B25E-6C0370662A38}" type="sibTrans" cxnId="{C6378105-DFCF-43A9-BF93-0991A8645935}">
      <dgm:prSet/>
      <dgm:spPr/>
      <dgm:t>
        <a:bodyPr/>
        <a:lstStyle/>
        <a:p>
          <a:endParaRPr lang="sv-SE"/>
        </a:p>
      </dgm:t>
    </dgm:pt>
    <dgm:pt modelId="{81982E83-ABCD-4AED-8795-E7FA6BFAEBB8}" type="pres">
      <dgm:prSet presAssocID="{06F4132D-B063-4669-8B5C-4058D3F8C091}" presName="diagram" presStyleCnt="0">
        <dgm:presLayoutVars>
          <dgm:dir/>
          <dgm:resizeHandles val="exact"/>
        </dgm:presLayoutVars>
      </dgm:prSet>
      <dgm:spPr/>
      <dgm:t>
        <a:bodyPr/>
        <a:lstStyle/>
        <a:p>
          <a:endParaRPr lang="sv-SE"/>
        </a:p>
      </dgm:t>
    </dgm:pt>
    <dgm:pt modelId="{73995B7D-E6AE-4338-A9A6-2CA201E8E248}" type="pres">
      <dgm:prSet presAssocID="{3B355F08-F66A-433F-98E5-7684C1C5E525}" presName="node" presStyleLbl="node1" presStyleIdx="0" presStyleCnt="12">
        <dgm:presLayoutVars>
          <dgm:bulletEnabled val="1"/>
        </dgm:presLayoutVars>
      </dgm:prSet>
      <dgm:spPr/>
      <dgm:t>
        <a:bodyPr/>
        <a:lstStyle/>
        <a:p>
          <a:endParaRPr lang="sv-SE"/>
        </a:p>
      </dgm:t>
    </dgm:pt>
    <dgm:pt modelId="{AF85A6FA-DF42-4CE9-9926-8854902833AF}" type="pres">
      <dgm:prSet presAssocID="{CDB5E826-B006-4D3A-A67B-76C970D44D92}" presName="sibTrans" presStyleCnt="0"/>
      <dgm:spPr/>
    </dgm:pt>
    <dgm:pt modelId="{35F3CD43-58CB-471A-A325-751E043C039B}" type="pres">
      <dgm:prSet presAssocID="{0D490F4E-7040-4D55-B840-26BB33D9B00A}" presName="node" presStyleLbl="node1" presStyleIdx="1" presStyleCnt="12">
        <dgm:presLayoutVars>
          <dgm:bulletEnabled val="1"/>
        </dgm:presLayoutVars>
      </dgm:prSet>
      <dgm:spPr/>
      <dgm:t>
        <a:bodyPr/>
        <a:lstStyle/>
        <a:p>
          <a:endParaRPr lang="sv-SE"/>
        </a:p>
      </dgm:t>
    </dgm:pt>
    <dgm:pt modelId="{2C04C1BC-C5A8-446B-BC04-2EA647F2FFB7}" type="pres">
      <dgm:prSet presAssocID="{57BFCBA3-57B9-4774-AA99-DDCDAAFCDA96}" presName="sibTrans" presStyleCnt="0"/>
      <dgm:spPr/>
    </dgm:pt>
    <dgm:pt modelId="{93FD1788-492B-4AEA-9AB6-82299639FE23}" type="pres">
      <dgm:prSet presAssocID="{1E497915-E1DE-4B7E-B7B1-2B4A19DB8257}" presName="node" presStyleLbl="node1" presStyleIdx="2" presStyleCnt="12">
        <dgm:presLayoutVars>
          <dgm:bulletEnabled val="1"/>
        </dgm:presLayoutVars>
      </dgm:prSet>
      <dgm:spPr/>
      <dgm:t>
        <a:bodyPr/>
        <a:lstStyle/>
        <a:p>
          <a:endParaRPr lang="sv-SE"/>
        </a:p>
      </dgm:t>
    </dgm:pt>
    <dgm:pt modelId="{CEB24B03-1645-403D-86F3-295E2CDB1734}" type="pres">
      <dgm:prSet presAssocID="{816337E4-EA79-4DED-A919-E4F68B00EDDE}" presName="sibTrans" presStyleCnt="0"/>
      <dgm:spPr/>
    </dgm:pt>
    <dgm:pt modelId="{564EC765-2714-4655-97A8-774B150F8343}" type="pres">
      <dgm:prSet presAssocID="{8CFBB2F4-E19F-4FE6-9A1D-8DD3367CEDF5}" presName="node" presStyleLbl="node1" presStyleIdx="3" presStyleCnt="12">
        <dgm:presLayoutVars>
          <dgm:bulletEnabled val="1"/>
        </dgm:presLayoutVars>
      </dgm:prSet>
      <dgm:spPr/>
      <dgm:t>
        <a:bodyPr/>
        <a:lstStyle/>
        <a:p>
          <a:endParaRPr lang="sv-SE"/>
        </a:p>
      </dgm:t>
    </dgm:pt>
    <dgm:pt modelId="{C45B8C5D-6770-4557-8277-7EDB2F4B0B37}" type="pres">
      <dgm:prSet presAssocID="{3BFAFE58-387B-4805-A2DE-AB46C9F783A7}" presName="sibTrans" presStyleCnt="0"/>
      <dgm:spPr/>
    </dgm:pt>
    <dgm:pt modelId="{80160DEB-11B8-4E48-99A7-60595167ED44}" type="pres">
      <dgm:prSet presAssocID="{48ECD5EA-DC11-4E07-913E-6279FAD4BCCC}" presName="node" presStyleLbl="node1" presStyleIdx="4" presStyleCnt="12">
        <dgm:presLayoutVars>
          <dgm:bulletEnabled val="1"/>
        </dgm:presLayoutVars>
      </dgm:prSet>
      <dgm:spPr/>
      <dgm:t>
        <a:bodyPr/>
        <a:lstStyle/>
        <a:p>
          <a:endParaRPr lang="sv-SE"/>
        </a:p>
      </dgm:t>
    </dgm:pt>
    <dgm:pt modelId="{E1BA8ED0-47B6-40CF-AC33-F9E705A5669C}" type="pres">
      <dgm:prSet presAssocID="{DE65554C-87A7-44C4-9AA2-0D1845A7DECA}" presName="sibTrans" presStyleCnt="0"/>
      <dgm:spPr/>
    </dgm:pt>
    <dgm:pt modelId="{0EE78E89-F2BC-46E4-A791-085FC8824106}" type="pres">
      <dgm:prSet presAssocID="{E01A1506-785F-4866-942E-C99F39D1D3B9}" presName="node" presStyleLbl="node1" presStyleIdx="5" presStyleCnt="12">
        <dgm:presLayoutVars>
          <dgm:bulletEnabled val="1"/>
        </dgm:presLayoutVars>
      </dgm:prSet>
      <dgm:spPr/>
      <dgm:t>
        <a:bodyPr/>
        <a:lstStyle/>
        <a:p>
          <a:endParaRPr lang="sv-SE"/>
        </a:p>
      </dgm:t>
    </dgm:pt>
    <dgm:pt modelId="{88D944AC-CC9A-41AB-9F9F-D875CED8E709}" type="pres">
      <dgm:prSet presAssocID="{C4E47680-50AC-45D2-95F7-9F713206047A}" presName="sibTrans" presStyleCnt="0"/>
      <dgm:spPr/>
    </dgm:pt>
    <dgm:pt modelId="{A121FE3B-B221-442F-923B-32E5CCE75BEF}" type="pres">
      <dgm:prSet presAssocID="{7A724D05-94E4-43FD-86A0-AE4ACF097E2B}" presName="node" presStyleLbl="node1" presStyleIdx="6" presStyleCnt="12">
        <dgm:presLayoutVars>
          <dgm:bulletEnabled val="1"/>
        </dgm:presLayoutVars>
      </dgm:prSet>
      <dgm:spPr/>
      <dgm:t>
        <a:bodyPr/>
        <a:lstStyle/>
        <a:p>
          <a:endParaRPr lang="sv-SE"/>
        </a:p>
      </dgm:t>
    </dgm:pt>
    <dgm:pt modelId="{9DA2FD23-3AE9-48CD-B030-4D133AA8464A}" type="pres">
      <dgm:prSet presAssocID="{2CE566BD-F006-4622-80AE-010DA0E55AA1}" presName="sibTrans" presStyleCnt="0"/>
      <dgm:spPr/>
    </dgm:pt>
    <dgm:pt modelId="{4A3C235C-A069-4738-9DAE-6835297DCC78}" type="pres">
      <dgm:prSet presAssocID="{88C2A413-4337-4A5D-B48E-6077747AC9F3}" presName="node" presStyleLbl="node1" presStyleIdx="7" presStyleCnt="12">
        <dgm:presLayoutVars>
          <dgm:bulletEnabled val="1"/>
        </dgm:presLayoutVars>
      </dgm:prSet>
      <dgm:spPr/>
      <dgm:t>
        <a:bodyPr/>
        <a:lstStyle/>
        <a:p>
          <a:endParaRPr lang="sv-SE"/>
        </a:p>
      </dgm:t>
    </dgm:pt>
    <dgm:pt modelId="{79D7F4F5-8771-4C40-B6B6-855BC0045AC5}" type="pres">
      <dgm:prSet presAssocID="{6730B281-D6C7-479D-BF37-3DA88D9C2B32}" presName="sibTrans" presStyleCnt="0"/>
      <dgm:spPr/>
    </dgm:pt>
    <dgm:pt modelId="{84A14DB7-2196-4EB1-ADCF-3E6AAEE6AD53}" type="pres">
      <dgm:prSet presAssocID="{E1258A1A-AAF3-4C57-AEB2-8E4A910FE93F}" presName="node" presStyleLbl="node1" presStyleIdx="8" presStyleCnt="12">
        <dgm:presLayoutVars>
          <dgm:bulletEnabled val="1"/>
        </dgm:presLayoutVars>
      </dgm:prSet>
      <dgm:spPr/>
      <dgm:t>
        <a:bodyPr/>
        <a:lstStyle/>
        <a:p>
          <a:endParaRPr lang="sv-SE"/>
        </a:p>
      </dgm:t>
    </dgm:pt>
    <dgm:pt modelId="{7EAC5094-5A31-408D-8C43-45470DE831CC}" type="pres">
      <dgm:prSet presAssocID="{561B8B53-85B8-4AC4-A9C3-EE490A0385BA}" presName="sibTrans" presStyleCnt="0"/>
      <dgm:spPr/>
    </dgm:pt>
    <dgm:pt modelId="{D4D1E77B-26DE-4D91-9F0C-9F1B8193DAE9}" type="pres">
      <dgm:prSet presAssocID="{B2166AB2-8967-4AA9-B451-4BD52585DE8E}" presName="node" presStyleLbl="node1" presStyleIdx="9" presStyleCnt="12">
        <dgm:presLayoutVars>
          <dgm:bulletEnabled val="1"/>
        </dgm:presLayoutVars>
      </dgm:prSet>
      <dgm:spPr/>
      <dgm:t>
        <a:bodyPr/>
        <a:lstStyle/>
        <a:p>
          <a:endParaRPr lang="sv-SE"/>
        </a:p>
      </dgm:t>
    </dgm:pt>
    <dgm:pt modelId="{ACECF032-2CC3-4CB8-B348-1481447DBE4E}" type="pres">
      <dgm:prSet presAssocID="{624EDDAD-707C-4F55-99F8-A59603B08C61}" presName="sibTrans" presStyleCnt="0"/>
      <dgm:spPr/>
    </dgm:pt>
    <dgm:pt modelId="{2CB5B52A-6C63-42E7-8C2B-EBF3660E1D1F}" type="pres">
      <dgm:prSet presAssocID="{D587E0CC-041D-4CA0-B689-A6189B4B897F}" presName="node" presStyleLbl="node1" presStyleIdx="10" presStyleCnt="12">
        <dgm:presLayoutVars>
          <dgm:bulletEnabled val="1"/>
        </dgm:presLayoutVars>
      </dgm:prSet>
      <dgm:spPr/>
      <dgm:t>
        <a:bodyPr/>
        <a:lstStyle/>
        <a:p>
          <a:endParaRPr lang="sv-SE"/>
        </a:p>
      </dgm:t>
    </dgm:pt>
    <dgm:pt modelId="{73DFF18B-4487-4B64-91A9-1230ABF09B8D}" type="pres">
      <dgm:prSet presAssocID="{8910EA30-751B-4840-BB30-27E69DE2A20C}" presName="sibTrans" presStyleCnt="0"/>
      <dgm:spPr/>
    </dgm:pt>
    <dgm:pt modelId="{A0AE7DD1-45FC-494D-BD4F-C18A744382D4}" type="pres">
      <dgm:prSet presAssocID="{C3FE7787-BBC2-46EA-A405-DD70CDF40967}" presName="node" presStyleLbl="node1" presStyleIdx="11" presStyleCnt="12">
        <dgm:presLayoutVars>
          <dgm:bulletEnabled val="1"/>
        </dgm:presLayoutVars>
      </dgm:prSet>
      <dgm:spPr/>
      <dgm:t>
        <a:bodyPr/>
        <a:lstStyle/>
        <a:p>
          <a:endParaRPr lang="sv-SE"/>
        </a:p>
      </dgm:t>
    </dgm:pt>
  </dgm:ptLst>
  <dgm:cxnLst>
    <dgm:cxn modelId="{7EF3E289-1967-4622-8363-272AF6425625}" type="presOf" srcId="{06F4132D-B063-4669-8B5C-4058D3F8C091}" destId="{81982E83-ABCD-4AED-8795-E7FA6BFAEBB8}" srcOrd="0" destOrd="0" presId="urn:microsoft.com/office/officeart/2005/8/layout/default"/>
    <dgm:cxn modelId="{C9C9E9A1-FB16-490D-BFFD-7DB8F0331132}" srcId="{06F4132D-B063-4669-8B5C-4058D3F8C091}" destId="{48ECD5EA-DC11-4E07-913E-6279FAD4BCCC}" srcOrd="4" destOrd="0" parTransId="{E0490676-0EE4-41A0-B1B1-1992E6D64993}" sibTransId="{DE65554C-87A7-44C4-9AA2-0D1845A7DECA}"/>
    <dgm:cxn modelId="{7A27251B-6C13-46E4-A957-669FC94B20FC}" srcId="{06F4132D-B063-4669-8B5C-4058D3F8C091}" destId="{0D490F4E-7040-4D55-B840-26BB33D9B00A}" srcOrd="1" destOrd="0" parTransId="{38928785-D748-4D69-949A-C7567FFD21A8}" sibTransId="{57BFCBA3-57B9-4774-AA99-DDCDAAFCDA96}"/>
    <dgm:cxn modelId="{9A73B72C-D61D-4716-91ED-3D268592AC8F}" type="presOf" srcId="{D587E0CC-041D-4CA0-B689-A6189B4B897F}" destId="{2CB5B52A-6C63-42E7-8C2B-EBF3660E1D1F}" srcOrd="0" destOrd="0" presId="urn:microsoft.com/office/officeart/2005/8/layout/default"/>
    <dgm:cxn modelId="{C3A0BC0F-A58A-4557-A665-8B9B66111F71}" type="presOf" srcId="{E1258A1A-AAF3-4C57-AEB2-8E4A910FE93F}" destId="{84A14DB7-2196-4EB1-ADCF-3E6AAEE6AD53}" srcOrd="0" destOrd="0" presId="urn:microsoft.com/office/officeart/2005/8/layout/default"/>
    <dgm:cxn modelId="{DFE4DED4-E689-4BFE-858F-A3EB17649209}" type="presOf" srcId="{88C2A413-4337-4A5D-B48E-6077747AC9F3}" destId="{4A3C235C-A069-4738-9DAE-6835297DCC78}" srcOrd="0" destOrd="0" presId="urn:microsoft.com/office/officeart/2005/8/layout/default"/>
    <dgm:cxn modelId="{AFB5BE29-EA11-40DC-9B40-5DF8342CA552}" srcId="{06F4132D-B063-4669-8B5C-4058D3F8C091}" destId="{E01A1506-785F-4866-942E-C99F39D1D3B9}" srcOrd="5" destOrd="0" parTransId="{5FCE806F-713D-4E75-86C9-5DC92FDA42A4}" sibTransId="{C4E47680-50AC-45D2-95F7-9F713206047A}"/>
    <dgm:cxn modelId="{C6378105-DFCF-43A9-BF93-0991A8645935}" srcId="{06F4132D-B063-4669-8B5C-4058D3F8C091}" destId="{C3FE7787-BBC2-46EA-A405-DD70CDF40967}" srcOrd="11" destOrd="0" parTransId="{CD0F0B51-1DA7-414C-9A70-DC00801FDC88}" sibTransId="{28A9C134-3812-42E9-B25E-6C0370662A38}"/>
    <dgm:cxn modelId="{6B5C2952-BB5C-4304-A37F-829075571DB7}" type="presOf" srcId="{1E497915-E1DE-4B7E-B7B1-2B4A19DB8257}" destId="{93FD1788-492B-4AEA-9AB6-82299639FE23}" srcOrd="0" destOrd="0" presId="urn:microsoft.com/office/officeart/2005/8/layout/default"/>
    <dgm:cxn modelId="{852BC9DF-F173-459B-AB48-0321905146BF}" type="presOf" srcId="{3B355F08-F66A-433F-98E5-7684C1C5E525}" destId="{73995B7D-E6AE-4338-A9A6-2CA201E8E248}" srcOrd="0" destOrd="0" presId="urn:microsoft.com/office/officeart/2005/8/layout/default"/>
    <dgm:cxn modelId="{E4F77580-C04C-4D59-A40E-240CEB80CC07}" srcId="{06F4132D-B063-4669-8B5C-4058D3F8C091}" destId="{8CFBB2F4-E19F-4FE6-9A1D-8DD3367CEDF5}" srcOrd="3" destOrd="0" parTransId="{94DE1D38-FAED-4422-A524-1912A405A9A0}" sibTransId="{3BFAFE58-387B-4805-A2DE-AB46C9F783A7}"/>
    <dgm:cxn modelId="{3EE587A2-100B-4CE1-927E-8BEE5EE5D7B0}" type="presOf" srcId="{7A724D05-94E4-43FD-86A0-AE4ACF097E2B}" destId="{A121FE3B-B221-442F-923B-32E5CCE75BEF}" srcOrd="0" destOrd="0" presId="urn:microsoft.com/office/officeart/2005/8/layout/default"/>
    <dgm:cxn modelId="{364EA16C-A7E4-4E4F-8734-8C50AE68263E}" type="presOf" srcId="{0D490F4E-7040-4D55-B840-26BB33D9B00A}" destId="{35F3CD43-58CB-471A-A325-751E043C039B}" srcOrd="0" destOrd="0" presId="urn:microsoft.com/office/officeart/2005/8/layout/default"/>
    <dgm:cxn modelId="{F16419E5-845C-4B6A-BF83-8D14A70F545B}" type="presOf" srcId="{E01A1506-785F-4866-942E-C99F39D1D3B9}" destId="{0EE78E89-F2BC-46E4-A791-085FC8824106}" srcOrd="0" destOrd="0" presId="urn:microsoft.com/office/officeart/2005/8/layout/default"/>
    <dgm:cxn modelId="{6B8A59F2-3120-4D26-A275-660A8B787708}" srcId="{06F4132D-B063-4669-8B5C-4058D3F8C091}" destId="{1E497915-E1DE-4B7E-B7B1-2B4A19DB8257}" srcOrd="2" destOrd="0" parTransId="{E16F125A-A9AE-4995-9324-A0B396EF5292}" sibTransId="{816337E4-EA79-4DED-A919-E4F68B00EDDE}"/>
    <dgm:cxn modelId="{42478BAE-6F95-41BB-92F9-EF7095AF809C}" srcId="{06F4132D-B063-4669-8B5C-4058D3F8C091}" destId="{88C2A413-4337-4A5D-B48E-6077747AC9F3}" srcOrd="7" destOrd="0" parTransId="{0433B7BD-BE90-43C8-9ECA-49E336B53F86}" sibTransId="{6730B281-D6C7-479D-BF37-3DA88D9C2B32}"/>
    <dgm:cxn modelId="{03521733-682B-4315-834C-5A79CFE1F17B}" type="presOf" srcId="{C3FE7787-BBC2-46EA-A405-DD70CDF40967}" destId="{A0AE7DD1-45FC-494D-BD4F-C18A744382D4}" srcOrd="0" destOrd="0" presId="urn:microsoft.com/office/officeart/2005/8/layout/default"/>
    <dgm:cxn modelId="{85F8BACB-A6CF-410E-A06A-7390F0D37B9A}" srcId="{06F4132D-B063-4669-8B5C-4058D3F8C091}" destId="{E1258A1A-AAF3-4C57-AEB2-8E4A910FE93F}" srcOrd="8" destOrd="0" parTransId="{35E50D44-0C88-4701-9543-555B3E104909}" sibTransId="{561B8B53-85B8-4AC4-A9C3-EE490A0385BA}"/>
    <dgm:cxn modelId="{57392E15-EE46-4705-BF2E-BD82D866B98C}" srcId="{06F4132D-B063-4669-8B5C-4058D3F8C091}" destId="{B2166AB2-8967-4AA9-B451-4BD52585DE8E}" srcOrd="9" destOrd="0" parTransId="{BDE22795-CFE5-4231-A417-8752AE7F5F7D}" sibTransId="{624EDDAD-707C-4F55-99F8-A59603B08C61}"/>
    <dgm:cxn modelId="{574FAE3E-8377-47D3-AA41-0EAE554F7106}" type="presOf" srcId="{8CFBB2F4-E19F-4FE6-9A1D-8DD3367CEDF5}" destId="{564EC765-2714-4655-97A8-774B150F8343}" srcOrd="0" destOrd="0" presId="urn:microsoft.com/office/officeart/2005/8/layout/default"/>
    <dgm:cxn modelId="{90B3539F-A990-4C0B-81D2-53784E27AE06}" type="presOf" srcId="{B2166AB2-8967-4AA9-B451-4BD52585DE8E}" destId="{D4D1E77B-26DE-4D91-9F0C-9F1B8193DAE9}" srcOrd="0" destOrd="0" presId="urn:microsoft.com/office/officeart/2005/8/layout/default"/>
    <dgm:cxn modelId="{0BCFAF46-94A5-42EA-90A1-84E673ECA239}" type="presOf" srcId="{48ECD5EA-DC11-4E07-913E-6279FAD4BCCC}" destId="{80160DEB-11B8-4E48-99A7-60595167ED44}" srcOrd="0" destOrd="0" presId="urn:microsoft.com/office/officeart/2005/8/layout/default"/>
    <dgm:cxn modelId="{D961AC0E-9016-4FA6-879D-DAAC8C78E286}" srcId="{06F4132D-B063-4669-8B5C-4058D3F8C091}" destId="{3B355F08-F66A-433F-98E5-7684C1C5E525}" srcOrd="0" destOrd="0" parTransId="{3BDEF399-64B3-413D-9AE8-9D99879F317C}" sibTransId="{CDB5E826-B006-4D3A-A67B-76C970D44D92}"/>
    <dgm:cxn modelId="{87656430-417C-4C90-9585-7C1CFEC8E250}" srcId="{06F4132D-B063-4669-8B5C-4058D3F8C091}" destId="{D587E0CC-041D-4CA0-B689-A6189B4B897F}" srcOrd="10" destOrd="0" parTransId="{035C1010-0D3D-4EE9-9D44-8916260861FB}" sibTransId="{8910EA30-751B-4840-BB30-27E69DE2A20C}"/>
    <dgm:cxn modelId="{91D02A5A-2A6A-4C41-9CE3-BB441D3518AF}" srcId="{06F4132D-B063-4669-8B5C-4058D3F8C091}" destId="{7A724D05-94E4-43FD-86A0-AE4ACF097E2B}" srcOrd="6" destOrd="0" parTransId="{26277704-B055-4AA0-B4D8-E4FE12A68337}" sibTransId="{2CE566BD-F006-4622-80AE-010DA0E55AA1}"/>
    <dgm:cxn modelId="{DDCB0261-671E-472F-A2A0-A024800D70B5}" type="presParOf" srcId="{81982E83-ABCD-4AED-8795-E7FA6BFAEBB8}" destId="{73995B7D-E6AE-4338-A9A6-2CA201E8E248}" srcOrd="0" destOrd="0" presId="urn:microsoft.com/office/officeart/2005/8/layout/default"/>
    <dgm:cxn modelId="{CBCA2FDD-91DE-47D9-8459-7E0A761F576C}" type="presParOf" srcId="{81982E83-ABCD-4AED-8795-E7FA6BFAEBB8}" destId="{AF85A6FA-DF42-4CE9-9926-8854902833AF}" srcOrd="1" destOrd="0" presId="urn:microsoft.com/office/officeart/2005/8/layout/default"/>
    <dgm:cxn modelId="{3197414D-B5DB-4429-96C8-9F7CF3229F33}" type="presParOf" srcId="{81982E83-ABCD-4AED-8795-E7FA6BFAEBB8}" destId="{35F3CD43-58CB-471A-A325-751E043C039B}" srcOrd="2" destOrd="0" presId="urn:microsoft.com/office/officeart/2005/8/layout/default"/>
    <dgm:cxn modelId="{5D5DA0D8-A5A8-4A23-96F1-F73F9341B319}" type="presParOf" srcId="{81982E83-ABCD-4AED-8795-E7FA6BFAEBB8}" destId="{2C04C1BC-C5A8-446B-BC04-2EA647F2FFB7}" srcOrd="3" destOrd="0" presId="urn:microsoft.com/office/officeart/2005/8/layout/default"/>
    <dgm:cxn modelId="{70822F8B-4F42-4D30-805F-D36D41556901}" type="presParOf" srcId="{81982E83-ABCD-4AED-8795-E7FA6BFAEBB8}" destId="{93FD1788-492B-4AEA-9AB6-82299639FE23}" srcOrd="4" destOrd="0" presId="urn:microsoft.com/office/officeart/2005/8/layout/default"/>
    <dgm:cxn modelId="{3136839A-2351-4BCE-B0ED-6639E1521ECA}" type="presParOf" srcId="{81982E83-ABCD-4AED-8795-E7FA6BFAEBB8}" destId="{CEB24B03-1645-403D-86F3-295E2CDB1734}" srcOrd="5" destOrd="0" presId="urn:microsoft.com/office/officeart/2005/8/layout/default"/>
    <dgm:cxn modelId="{E7DEE651-8889-4166-B3B0-9A58AE68CADD}" type="presParOf" srcId="{81982E83-ABCD-4AED-8795-E7FA6BFAEBB8}" destId="{564EC765-2714-4655-97A8-774B150F8343}" srcOrd="6" destOrd="0" presId="urn:microsoft.com/office/officeart/2005/8/layout/default"/>
    <dgm:cxn modelId="{CBAF7BA6-06FF-4A4F-9B1B-2B2A13DBDC47}" type="presParOf" srcId="{81982E83-ABCD-4AED-8795-E7FA6BFAEBB8}" destId="{C45B8C5D-6770-4557-8277-7EDB2F4B0B37}" srcOrd="7" destOrd="0" presId="urn:microsoft.com/office/officeart/2005/8/layout/default"/>
    <dgm:cxn modelId="{FB527EB3-7CEA-4AE2-98AC-F2C5317755BA}" type="presParOf" srcId="{81982E83-ABCD-4AED-8795-E7FA6BFAEBB8}" destId="{80160DEB-11B8-4E48-99A7-60595167ED44}" srcOrd="8" destOrd="0" presId="urn:microsoft.com/office/officeart/2005/8/layout/default"/>
    <dgm:cxn modelId="{85F997AE-54E4-4710-910F-0E29B16BE237}" type="presParOf" srcId="{81982E83-ABCD-4AED-8795-E7FA6BFAEBB8}" destId="{E1BA8ED0-47B6-40CF-AC33-F9E705A5669C}" srcOrd="9" destOrd="0" presId="urn:microsoft.com/office/officeart/2005/8/layout/default"/>
    <dgm:cxn modelId="{6C7CE3F1-106E-41BA-B32B-3DC71AA78CFF}" type="presParOf" srcId="{81982E83-ABCD-4AED-8795-E7FA6BFAEBB8}" destId="{0EE78E89-F2BC-46E4-A791-085FC8824106}" srcOrd="10" destOrd="0" presId="urn:microsoft.com/office/officeart/2005/8/layout/default"/>
    <dgm:cxn modelId="{1D4DF036-C61F-4FC7-941F-03A7D817166E}" type="presParOf" srcId="{81982E83-ABCD-4AED-8795-E7FA6BFAEBB8}" destId="{88D944AC-CC9A-41AB-9F9F-D875CED8E709}" srcOrd="11" destOrd="0" presId="urn:microsoft.com/office/officeart/2005/8/layout/default"/>
    <dgm:cxn modelId="{394FECCF-DA3C-4D38-9E72-F98BA9CD06E9}" type="presParOf" srcId="{81982E83-ABCD-4AED-8795-E7FA6BFAEBB8}" destId="{A121FE3B-B221-442F-923B-32E5CCE75BEF}" srcOrd="12" destOrd="0" presId="urn:microsoft.com/office/officeart/2005/8/layout/default"/>
    <dgm:cxn modelId="{A6112998-78F2-4B24-8537-9AE0DB515DA3}" type="presParOf" srcId="{81982E83-ABCD-4AED-8795-E7FA6BFAEBB8}" destId="{9DA2FD23-3AE9-48CD-B030-4D133AA8464A}" srcOrd="13" destOrd="0" presId="urn:microsoft.com/office/officeart/2005/8/layout/default"/>
    <dgm:cxn modelId="{7A59D0B2-7545-4EB0-9B6D-F6A0930D7BE1}" type="presParOf" srcId="{81982E83-ABCD-4AED-8795-E7FA6BFAEBB8}" destId="{4A3C235C-A069-4738-9DAE-6835297DCC78}" srcOrd="14" destOrd="0" presId="urn:microsoft.com/office/officeart/2005/8/layout/default"/>
    <dgm:cxn modelId="{A7A91D4F-BF17-4643-A905-61B8E25E3280}" type="presParOf" srcId="{81982E83-ABCD-4AED-8795-E7FA6BFAEBB8}" destId="{79D7F4F5-8771-4C40-B6B6-855BC0045AC5}" srcOrd="15" destOrd="0" presId="urn:microsoft.com/office/officeart/2005/8/layout/default"/>
    <dgm:cxn modelId="{7A72CDCA-492F-4631-B483-87F3CDAD4809}" type="presParOf" srcId="{81982E83-ABCD-4AED-8795-E7FA6BFAEBB8}" destId="{84A14DB7-2196-4EB1-ADCF-3E6AAEE6AD53}" srcOrd="16" destOrd="0" presId="urn:microsoft.com/office/officeart/2005/8/layout/default"/>
    <dgm:cxn modelId="{FEE3FCEC-7700-435B-86DF-651C9C7FDB6B}" type="presParOf" srcId="{81982E83-ABCD-4AED-8795-E7FA6BFAEBB8}" destId="{7EAC5094-5A31-408D-8C43-45470DE831CC}" srcOrd="17" destOrd="0" presId="urn:microsoft.com/office/officeart/2005/8/layout/default"/>
    <dgm:cxn modelId="{09998709-B3AE-4B77-960C-D7DCC286B230}" type="presParOf" srcId="{81982E83-ABCD-4AED-8795-E7FA6BFAEBB8}" destId="{D4D1E77B-26DE-4D91-9F0C-9F1B8193DAE9}" srcOrd="18" destOrd="0" presId="urn:microsoft.com/office/officeart/2005/8/layout/default"/>
    <dgm:cxn modelId="{CF532521-9CA9-4DAA-B82B-679E700A4372}" type="presParOf" srcId="{81982E83-ABCD-4AED-8795-E7FA6BFAEBB8}" destId="{ACECF032-2CC3-4CB8-B348-1481447DBE4E}" srcOrd="19" destOrd="0" presId="urn:microsoft.com/office/officeart/2005/8/layout/default"/>
    <dgm:cxn modelId="{46CB71B6-D9A5-4E68-BAFC-2F04C910EB25}" type="presParOf" srcId="{81982E83-ABCD-4AED-8795-E7FA6BFAEBB8}" destId="{2CB5B52A-6C63-42E7-8C2B-EBF3660E1D1F}" srcOrd="20" destOrd="0" presId="urn:microsoft.com/office/officeart/2005/8/layout/default"/>
    <dgm:cxn modelId="{86093DAA-D187-48C8-B404-02949E5DE6F1}" type="presParOf" srcId="{81982E83-ABCD-4AED-8795-E7FA6BFAEBB8}" destId="{73DFF18B-4487-4B64-91A9-1230ABF09B8D}" srcOrd="21" destOrd="0" presId="urn:microsoft.com/office/officeart/2005/8/layout/default"/>
    <dgm:cxn modelId="{593A56C5-5FD4-4763-B44D-0F736082CFB5}" type="presParOf" srcId="{81982E83-ABCD-4AED-8795-E7FA6BFAEBB8}" destId="{A0AE7DD1-45FC-494D-BD4F-C18A744382D4}"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95B7D-E6AE-4338-A9A6-2CA201E8E248}">
      <dsp:nvSpPr>
        <dsp:cNvPr id="0" name=""/>
        <dsp:cNvSpPr/>
      </dsp:nvSpPr>
      <dsp:spPr>
        <a:xfrm>
          <a:off x="2550" y="685573"/>
          <a:ext cx="2023760" cy="1214256"/>
        </a:xfrm>
        <a:prstGeom prst="rect">
          <a:avLst/>
        </a:prstGeom>
        <a:solidFill>
          <a:srgbClr val="6642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solidFill>
                <a:schemeClr val="bg1"/>
              </a:solidFill>
            </a:rPr>
            <a:t>Skulpturer och </a:t>
          </a:r>
          <a:r>
            <a:rPr lang="sv-SE" sz="1400" kern="1200" dirty="0" err="1" smtClean="0">
              <a:solidFill>
                <a:schemeClr val="bg1"/>
              </a:solidFill>
            </a:rPr>
            <a:t>street</a:t>
          </a:r>
          <a:r>
            <a:rPr lang="sv-SE" sz="1400" kern="1200" dirty="0" smtClean="0">
              <a:solidFill>
                <a:schemeClr val="bg1"/>
              </a:solidFill>
            </a:rPr>
            <a:t>-art ger Borås ett spännande yttre och internationell uppmärksamhet</a:t>
          </a:r>
          <a:r>
            <a:rPr lang="sv-SE" sz="1400" kern="1200" dirty="0" smtClean="0">
              <a:solidFill>
                <a:srgbClr val="E1DAE2"/>
              </a:solidFill>
            </a:rPr>
            <a:t>.</a:t>
          </a:r>
          <a:endParaRPr lang="sv-SE" sz="1400" kern="1200" dirty="0"/>
        </a:p>
      </dsp:txBody>
      <dsp:txXfrm>
        <a:off x="2550" y="685573"/>
        <a:ext cx="2023760" cy="1214256"/>
      </dsp:txXfrm>
    </dsp:sp>
    <dsp:sp modelId="{35F3CD43-58CB-471A-A325-751E043C039B}">
      <dsp:nvSpPr>
        <dsp:cNvPr id="0" name=""/>
        <dsp:cNvSpPr/>
      </dsp:nvSpPr>
      <dsp:spPr>
        <a:xfrm>
          <a:off x="2228687" y="685573"/>
          <a:ext cx="2023760" cy="1214256"/>
        </a:xfrm>
        <a:prstGeom prst="rect">
          <a:avLst/>
        </a:prstGeom>
        <a:solidFill>
          <a:srgbClr val="8827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solidFill>
                <a:schemeClr val="bg1"/>
              </a:solidFill>
            </a:rPr>
            <a:t>I Borås är vi kreativa och har mod att tänka och handla i nya banor</a:t>
          </a:r>
          <a:endParaRPr lang="sv-SE" sz="1400" kern="1200" dirty="0">
            <a:solidFill>
              <a:schemeClr val="bg1"/>
            </a:solidFill>
          </a:endParaRPr>
        </a:p>
      </dsp:txBody>
      <dsp:txXfrm>
        <a:off x="2228687" y="685573"/>
        <a:ext cx="2023760" cy="1214256"/>
      </dsp:txXfrm>
    </dsp:sp>
    <dsp:sp modelId="{93FD1788-492B-4AEA-9AB6-82299639FE23}">
      <dsp:nvSpPr>
        <dsp:cNvPr id="0" name=""/>
        <dsp:cNvSpPr/>
      </dsp:nvSpPr>
      <dsp:spPr>
        <a:xfrm>
          <a:off x="4454823" y="685573"/>
          <a:ext cx="2023760" cy="1214256"/>
        </a:xfrm>
        <a:prstGeom prst="rect">
          <a:avLst/>
        </a:prstGeom>
        <a:solidFill>
          <a:srgbClr val="3070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solidFill>
                <a:schemeClr val="bg1"/>
              </a:solidFill>
            </a:rPr>
            <a:t>I Borås finns gott om platser för människor att mötas under dygnets flesta timmar</a:t>
          </a:r>
          <a:endParaRPr lang="sv-SE" sz="1400" kern="1200" dirty="0">
            <a:solidFill>
              <a:schemeClr val="bg1"/>
            </a:solidFill>
          </a:endParaRPr>
        </a:p>
      </dsp:txBody>
      <dsp:txXfrm>
        <a:off x="4454823" y="685573"/>
        <a:ext cx="2023760" cy="1214256"/>
      </dsp:txXfrm>
    </dsp:sp>
    <dsp:sp modelId="{564EC765-2714-4655-97A8-774B150F8343}">
      <dsp:nvSpPr>
        <dsp:cNvPr id="0" name=""/>
        <dsp:cNvSpPr/>
      </dsp:nvSpPr>
      <dsp:spPr>
        <a:xfrm>
          <a:off x="6680959" y="685573"/>
          <a:ext cx="2023760" cy="1214256"/>
        </a:xfrm>
        <a:prstGeom prst="rect">
          <a:avLst/>
        </a:prstGeom>
        <a:solidFill>
          <a:srgbClr val="9130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solidFill>
                <a:schemeClr val="bg1"/>
              </a:solidFill>
            </a:rPr>
            <a:t>I Borås finns möjlighet att enkelt uppleva ett brett utbud av kultur…och träffa andra människor.</a:t>
          </a:r>
          <a:endParaRPr lang="sv-SE" sz="1400" kern="1200" dirty="0">
            <a:solidFill>
              <a:schemeClr val="bg1"/>
            </a:solidFill>
          </a:endParaRPr>
        </a:p>
      </dsp:txBody>
      <dsp:txXfrm>
        <a:off x="6680959" y="685573"/>
        <a:ext cx="2023760" cy="1214256"/>
      </dsp:txXfrm>
    </dsp:sp>
    <dsp:sp modelId="{80160DEB-11B8-4E48-99A7-60595167ED44}">
      <dsp:nvSpPr>
        <dsp:cNvPr id="0" name=""/>
        <dsp:cNvSpPr/>
      </dsp:nvSpPr>
      <dsp:spPr>
        <a:xfrm>
          <a:off x="2550" y="2102205"/>
          <a:ext cx="2023760" cy="1214256"/>
        </a:xfrm>
        <a:prstGeom prst="rect">
          <a:avLst/>
        </a:prstGeom>
        <a:solidFill>
          <a:srgbClr val="F7A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Borås utveckling vilar på ett arv inom textil och handel</a:t>
          </a:r>
          <a:endParaRPr lang="sv-SE" sz="1400" kern="1200" dirty="0"/>
        </a:p>
      </dsp:txBody>
      <dsp:txXfrm>
        <a:off x="2550" y="2102205"/>
        <a:ext cx="2023760" cy="1214256"/>
      </dsp:txXfrm>
    </dsp:sp>
    <dsp:sp modelId="{0EE78E89-F2BC-46E4-A791-085FC8824106}">
      <dsp:nvSpPr>
        <dsp:cNvPr id="0" name=""/>
        <dsp:cNvSpPr/>
      </dsp:nvSpPr>
      <dsp:spPr>
        <a:xfrm>
          <a:off x="2228687" y="2102205"/>
          <a:ext cx="2023760" cy="1214256"/>
        </a:xfrm>
        <a:prstGeom prst="rect">
          <a:avLst/>
        </a:prstGeom>
        <a:solidFill>
          <a:srgbClr val="3D5C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solidFill>
                <a:schemeClr val="bg1"/>
              </a:solidFill>
            </a:rPr>
            <a:t>I Borås tar vi ansvar genom att behandla varandra och vår miljö med omsorg</a:t>
          </a:r>
          <a:endParaRPr lang="sv-SE" sz="1400" kern="1200" dirty="0"/>
        </a:p>
      </dsp:txBody>
      <dsp:txXfrm>
        <a:off x="2228687" y="2102205"/>
        <a:ext cx="2023760" cy="1214256"/>
      </dsp:txXfrm>
    </dsp:sp>
    <dsp:sp modelId="{A121FE3B-B221-442F-923B-32E5CCE75BEF}">
      <dsp:nvSpPr>
        <dsp:cNvPr id="0" name=""/>
        <dsp:cNvSpPr/>
      </dsp:nvSpPr>
      <dsp:spPr>
        <a:xfrm>
          <a:off x="4454823" y="2102205"/>
          <a:ext cx="2023760" cy="1214256"/>
        </a:xfrm>
        <a:prstGeom prst="rect">
          <a:avLst/>
        </a:prstGeom>
        <a:solidFill>
          <a:srgbClr val="53575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Social, ekonomisk och ekologisk hållbarhet är grunden för våra val och beslut</a:t>
          </a:r>
          <a:endParaRPr lang="sv-SE" sz="1400" kern="1200" dirty="0"/>
        </a:p>
      </dsp:txBody>
      <dsp:txXfrm>
        <a:off x="4454823" y="2102205"/>
        <a:ext cx="2023760" cy="1214256"/>
      </dsp:txXfrm>
    </dsp:sp>
    <dsp:sp modelId="{4A3C235C-A069-4738-9DAE-6835297DCC78}">
      <dsp:nvSpPr>
        <dsp:cNvPr id="0" name=""/>
        <dsp:cNvSpPr/>
      </dsp:nvSpPr>
      <dsp:spPr>
        <a:xfrm>
          <a:off x="6680959" y="2102205"/>
          <a:ext cx="2023760" cy="1214256"/>
        </a:xfrm>
        <a:prstGeom prst="rect">
          <a:avLst/>
        </a:prstGeom>
        <a:solidFill>
          <a:srgbClr val="6642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solidFill>
                <a:schemeClr val="bg1"/>
              </a:solidFill>
            </a:rPr>
            <a:t>Alla i Borås är viktiga och kan vara delaktiga i hur vårt samhälle utvecklas</a:t>
          </a:r>
          <a:endParaRPr lang="sv-SE" sz="1400" kern="1200" dirty="0"/>
        </a:p>
      </dsp:txBody>
      <dsp:txXfrm>
        <a:off x="6680959" y="2102205"/>
        <a:ext cx="2023760" cy="1214256"/>
      </dsp:txXfrm>
    </dsp:sp>
    <dsp:sp modelId="{84A14DB7-2196-4EB1-ADCF-3E6AAEE6AD53}">
      <dsp:nvSpPr>
        <dsp:cNvPr id="0" name=""/>
        <dsp:cNvSpPr/>
      </dsp:nvSpPr>
      <dsp:spPr>
        <a:xfrm>
          <a:off x="2550" y="3518837"/>
          <a:ext cx="2023760" cy="1214256"/>
        </a:xfrm>
        <a:prstGeom prst="rect">
          <a:avLst/>
        </a:prstGeom>
        <a:solidFill>
          <a:srgbClr val="8827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I Borås finns service, fritidsaktiviteter, </a:t>
          </a:r>
          <a:r>
            <a:rPr lang="sv-SE" sz="1400" b="1" kern="1200" dirty="0" smtClean="0"/>
            <a:t>kultur,</a:t>
          </a:r>
          <a:r>
            <a:rPr lang="sv-SE" sz="1400" kern="1200" dirty="0" smtClean="0"/>
            <a:t> företag och närhet till natur där människor bor och verkar</a:t>
          </a:r>
          <a:endParaRPr lang="sv-SE" sz="1400" kern="1200" dirty="0"/>
        </a:p>
      </dsp:txBody>
      <dsp:txXfrm>
        <a:off x="2550" y="3518837"/>
        <a:ext cx="2023760" cy="1214256"/>
      </dsp:txXfrm>
    </dsp:sp>
    <dsp:sp modelId="{D4D1E77B-26DE-4D91-9F0C-9F1B8193DAE9}">
      <dsp:nvSpPr>
        <dsp:cNvPr id="0" name=""/>
        <dsp:cNvSpPr/>
      </dsp:nvSpPr>
      <dsp:spPr>
        <a:xfrm>
          <a:off x="2228687" y="3518837"/>
          <a:ext cx="2023760" cy="1214256"/>
        </a:xfrm>
        <a:prstGeom prst="rect">
          <a:avLst/>
        </a:prstGeom>
        <a:solidFill>
          <a:srgbClr val="9130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solidFill>
                <a:schemeClr val="bg1"/>
              </a:solidFill>
            </a:rPr>
            <a:t>Det många mötesplatserna är våra offentliga vardagsrum som finns i stad, på landsbygd och digitalt</a:t>
          </a:r>
          <a:endParaRPr lang="sv-SE" sz="1400" kern="1200" dirty="0"/>
        </a:p>
      </dsp:txBody>
      <dsp:txXfrm>
        <a:off x="2228687" y="3518837"/>
        <a:ext cx="2023760" cy="1214256"/>
      </dsp:txXfrm>
    </dsp:sp>
    <dsp:sp modelId="{2CB5B52A-6C63-42E7-8C2B-EBF3660E1D1F}">
      <dsp:nvSpPr>
        <dsp:cNvPr id="0" name=""/>
        <dsp:cNvSpPr/>
      </dsp:nvSpPr>
      <dsp:spPr>
        <a:xfrm>
          <a:off x="4454823" y="3518837"/>
          <a:ext cx="2023760" cy="1214256"/>
        </a:xfrm>
        <a:prstGeom prst="rect">
          <a:avLst/>
        </a:prstGeom>
        <a:solidFill>
          <a:srgbClr val="F7A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Vi tar gemensamt ansvar för varandra genom att visa tillit och bjuda in till dialog</a:t>
          </a:r>
          <a:endParaRPr lang="sv-SE" sz="1400" kern="1200" dirty="0"/>
        </a:p>
      </dsp:txBody>
      <dsp:txXfrm>
        <a:off x="4454823" y="3518837"/>
        <a:ext cx="2023760" cy="1214256"/>
      </dsp:txXfrm>
    </dsp:sp>
    <dsp:sp modelId="{A0AE7DD1-45FC-494D-BD4F-C18A744382D4}">
      <dsp:nvSpPr>
        <dsp:cNvPr id="0" name=""/>
        <dsp:cNvSpPr/>
      </dsp:nvSpPr>
      <dsp:spPr>
        <a:xfrm>
          <a:off x="6680959" y="3518837"/>
          <a:ext cx="2023760" cy="1214256"/>
        </a:xfrm>
        <a:prstGeom prst="rect">
          <a:avLst/>
        </a:prstGeom>
        <a:solidFill>
          <a:srgbClr val="3D5C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smtClean="0">
              <a:solidFill>
                <a:schemeClr val="bg1"/>
              </a:solidFill>
            </a:rPr>
            <a:t>I Borås möts vi till vardags och till fest, spontant eller planerat</a:t>
          </a:r>
          <a:endParaRPr lang="sv-SE" sz="1400" kern="1200" dirty="0"/>
        </a:p>
      </dsp:txBody>
      <dsp:txXfrm>
        <a:off x="6680959" y="3518837"/>
        <a:ext cx="2023760" cy="12142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16A42856-0072-E246-BFBF-51AAA4DC93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FF6F124A-8589-504F-92A7-411FFC9D8B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544BDD-13C5-A146-98A7-1D7BC3AAFD77}" type="datetime1">
              <a:rPr lang="sv-SE" smtClean="0"/>
              <a:t>2023-03-14</a:t>
            </a:fld>
            <a:endParaRPr lang="sv-SE"/>
          </a:p>
        </p:txBody>
      </p:sp>
      <p:sp>
        <p:nvSpPr>
          <p:cNvPr id="4" name="Platshållare för sidfot 3">
            <a:extLst>
              <a:ext uri="{FF2B5EF4-FFF2-40B4-BE49-F238E27FC236}">
                <a16:creationId xmlns:a16="http://schemas.microsoft.com/office/drawing/2014/main" id="{D64AF4F9-7CA6-924C-9D2B-016437ECAE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D5F0100F-719E-6049-8F55-FC28110CEC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E15DA3-FAF2-7C4F-BDD8-C2DC917980C3}" type="slidenum">
              <a:rPr lang="sv-SE" smtClean="0"/>
              <a:t>‹#›</a:t>
            </a:fld>
            <a:endParaRPr lang="sv-SE"/>
          </a:p>
        </p:txBody>
      </p:sp>
    </p:spTree>
    <p:extLst>
      <p:ext uri="{BB962C8B-B14F-4D97-AF65-F5344CB8AC3E}">
        <p14:creationId xmlns:p14="http://schemas.microsoft.com/office/powerpoint/2010/main" val="67582766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3A424-B8C4-1640-83D2-8369C35A3107}" type="datetime1">
              <a:rPr lang="sv-SE" smtClean="0"/>
              <a:t>2023-03-14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16E59-DD55-5040-90CE-1CC6F70C6706}" type="slidenum">
              <a:rPr lang="sv-SE" smtClean="0"/>
              <a:t>‹#›</a:t>
            </a:fld>
            <a:endParaRPr lang="sv-SE"/>
          </a:p>
        </p:txBody>
      </p:sp>
    </p:spTree>
    <p:extLst>
      <p:ext uri="{BB962C8B-B14F-4D97-AF65-F5344CB8AC3E}">
        <p14:creationId xmlns:p14="http://schemas.microsoft.com/office/powerpoint/2010/main" val="2845577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anose="020B0604020202020204" pitchFamily="34" charset="0"/>
              <a:buChar char="•"/>
            </a:pPr>
            <a:r>
              <a:rPr lang="sv-SE" dirty="0">
                <a:solidFill>
                  <a:srgbClr val="66425F"/>
                </a:solidFill>
                <a:latin typeface="Arial" panose="020B0604020202020204" pitchFamily="34" charset="0"/>
                <a:cs typeface="Arial" panose="020B0604020202020204" pitchFamily="34" charset="0"/>
              </a:rPr>
              <a:t>Den här presentationen innehåller många bilder. Använd bara dem som passar och ta bort resten. </a:t>
            </a:r>
          </a:p>
          <a:p>
            <a:pPr marL="285750" indent="-285750">
              <a:buFont typeface="Arial" panose="020B0604020202020204" pitchFamily="34" charset="0"/>
              <a:buChar char="•"/>
            </a:pPr>
            <a:r>
              <a:rPr lang="sv-SE" dirty="0">
                <a:solidFill>
                  <a:srgbClr val="66425F"/>
                </a:solidFill>
                <a:latin typeface="Arial" panose="020B0604020202020204" pitchFamily="34" charset="0"/>
                <a:cs typeface="Arial" panose="020B0604020202020204" pitchFamily="34" charset="0"/>
              </a:rPr>
              <a:t>Lägg gärna till egna bilder och diskussionsfrågor. </a:t>
            </a:r>
          </a:p>
          <a:p>
            <a:pPr marL="285750" indent="-285750">
              <a:buFont typeface="Arial" panose="020B0604020202020204" pitchFamily="34" charset="0"/>
              <a:buChar char="•"/>
            </a:pPr>
            <a:r>
              <a:rPr lang="sv-SE" dirty="0">
                <a:solidFill>
                  <a:srgbClr val="66425F"/>
                </a:solidFill>
                <a:latin typeface="Arial" panose="020B0604020202020204" pitchFamily="34" charset="0"/>
                <a:cs typeface="Arial" panose="020B0604020202020204" pitchFamily="34" charset="0"/>
              </a:rPr>
              <a:t>Visa även gärna filmen om visionen som finns på </a:t>
            </a:r>
            <a:r>
              <a:rPr lang="sv-SE" dirty="0" err="1">
                <a:solidFill>
                  <a:srgbClr val="66425F"/>
                </a:solidFill>
                <a:latin typeface="Arial" panose="020B0604020202020204" pitchFamily="34" charset="0"/>
                <a:cs typeface="Arial" panose="020B0604020202020204" pitchFamily="34" charset="0"/>
              </a:rPr>
              <a:t>boras.se</a:t>
            </a:r>
            <a:r>
              <a:rPr lang="sv-SE" dirty="0">
                <a:solidFill>
                  <a:srgbClr val="66425F"/>
                </a:solidFill>
                <a:latin typeface="Arial" panose="020B0604020202020204" pitchFamily="34" charset="0"/>
                <a:cs typeface="Arial" panose="020B0604020202020204" pitchFamily="34" charset="0"/>
              </a:rPr>
              <a:t>/vision</a:t>
            </a:r>
          </a:p>
          <a:p>
            <a:endParaRPr lang="sv-SE" dirty="0"/>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1</a:t>
            </a:fld>
            <a:endParaRPr lang="sv-SE"/>
          </a:p>
        </p:txBody>
      </p:sp>
    </p:spTree>
    <p:extLst>
      <p:ext uri="{BB962C8B-B14F-4D97-AF65-F5344CB8AC3E}">
        <p14:creationId xmlns:p14="http://schemas.microsoft.com/office/powerpoint/2010/main" val="141444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11</a:t>
            </a:fld>
            <a:endParaRPr lang="sv-SE"/>
          </a:p>
        </p:txBody>
      </p:sp>
    </p:spTree>
    <p:extLst>
      <p:ext uri="{BB962C8B-B14F-4D97-AF65-F5344CB8AC3E}">
        <p14:creationId xmlns:p14="http://schemas.microsoft.com/office/powerpoint/2010/main" val="3100146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12</a:t>
            </a:fld>
            <a:endParaRPr lang="sv-SE"/>
          </a:p>
        </p:txBody>
      </p:sp>
    </p:spTree>
    <p:extLst>
      <p:ext uri="{BB962C8B-B14F-4D97-AF65-F5344CB8AC3E}">
        <p14:creationId xmlns:p14="http://schemas.microsoft.com/office/powerpoint/2010/main" val="1283134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FA0094E-8390-5F42-8141-3C72576786C5}" type="slidenum">
              <a:rPr lang="sv-SE" smtClean="0"/>
              <a:t>13</a:t>
            </a:fld>
            <a:endParaRPr lang="sv-SE"/>
          </a:p>
        </p:txBody>
      </p:sp>
    </p:spTree>
    <p:extLst>
      <p:ext uri="{BB962C8B-B14F-4D97-AF65-F5344CB8AC3E}">
        <p14:creationId xmlns:p14="http://schemas.microsoft.com/office/powerpoint/2010/main" val="1685721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Omsorg om varandra och miljön</a:t>
            </a:r>
          </a:p>
          <a:p>
            <a:endParaRPr lang="sv-SE" dirty="0" smtClean="0"/>
          </a:p>
          <a:p>
            <a:r>
              <a:rPr lang="sv-SE" dirty="0" smtClean="0"/>
              <a:t>I Borås tar vi ansvar genom att behandla varandra och vår miljö med omsorg. Vi lever i harmoni med en rik natur, vår omvärld och med andra människor. Social, ekonomisk och ekologisk hållbarhet är grunden för våra val och beslut.</a:t>
            </a:r>
          </a:p>
          <a:p>
            <a:r>
              <a:rPr lang="sv-SE" dirty="0" smtClean="0"/>
              <a:t>Att människor i Borås är olika är en styrka. Samtidigt har alla likvärdiga förutsättningar. Oavsett ålder och livssituation får invånarna stöd för att kunna leva ett rikt liv. Alla i Borås är viktiga och kan vara delaktiga i hur vårt samhälle utvecklas. Vi tar gemensamt ansvar för varandra genom att visa tillit och bjuda in till dialog.</a:t>
            </a:r>
          </a:p>
          <a:p>
            <a:r>
              <a:rPr lang="sv-SE" dirty="0" smtClean="0"/>
              <a:t>Vi tar gemensamt ansvar för miljön genom att återanvända och återvinna samt hantera energikällor och naturresurser på ett hållbart sätt. Insikt om det ömsesidiga beroendet mellan stad och landsbygd, människa, natur och omvärld finns hos oss alla. Lokalt är det enkelt att förflytta sig med kollektivtrafik, till fots och med cykel, men också längre resor kan vi göra klimatsmart.</a:t>
            </a:r>
          </a:p>
          <a:p>
            <a:endParaRPr lang="sv-SE" dirty="0" smtClean="0"/>
          </a:p>
          <a:p>
            <a:endParaRPr lang="sv-SE" dirty="0"/>
          </a:p>
        </p:txBody>
      </p:sp>
      <p:sp>
        <p:nvSpPr>
          <p:cNvPr id="4" name="Platshållare fö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3A424-B8C4-1640-83D2-8369C35A3107}"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2023-03-14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16E59-DD55-5040-90CE-1CC6F70C670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123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15</a:t>
            </a:fld>
            <a:endParaRPr lang="sv-SE"/>
          </a:p>
        </p:txBody>
      </p:sp>
    </p:spTree>
    <p:extLst>
      <p:ext uri="{BB962C8B-B14F-4D97-AF65-F5344CB8AC3E}">
        <p14:creationId xmlns:p14="http://schemas.microsoft.com/office/powerpoint/2010/main" val="3908594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Ett tryggt och snyggt Borås</a:t>
            </a:r>
          </a:p>
          <a:p>
            <a:r>
              <a:rPr lang="sv-SE" dirty="0" smtClean="0"/>
              <a:t>Borås är en snygg och trygg plats. Vi som bor, verkar och möts här har nära till det vi behöver i vardagen.</a:t>
            </a:r>
          </a:p>
          <a:p>
            <a:r>
              <a:rPr lang="sv-SE" dirty="0" smtClean="0"/>
              <a:t>Skulpturer och </a:t>
            </a:r>
            <a:r>
              <a:rPr lang="sv-SE" dirty="0" err="1" smtClean="0"/>
              <a:t>street</a:t>
            </a:r>
            <a:r>
              <a:rPr lang="sv-SE" dirty="0" smtClean="0"/>
              <a:t>-art ger Borås ett spännande yttre och internationell uppmärksamhet. Rena och snygga miljöer i våra gemensamma vardagsrum skapar trivsel och ger trygghet.</a:t>
            </a:r>
          </a:p>
          <a:p>
            <a:r>
              <a:rPr lang="sv-SE" dirty="0" smtClean="0"/>
              <a:t>Vi utformar våra bostadsområden tillsammans, och i hela Borås finns boenden som passar olika livssituationer och olika åldrar. Här finns service, fritidsaktiviteter, kultur, företag och närhet till natur där människor bor och verkar.</a:t>
            </a:r>
          </a:p>
          <a:p>
            <a:endParaRPr lang="sv-SE" dirty="0" smtClean="0"/>
          </a:p>
          <a:p>
            <a:endParaRPr lang="sv-SE" dirty="0"/>
          </a:p>
        </p:txBody>
      </p:sp>
      <p:sp>
        <p:nvSpPr>
          <p:cNvPr id="4" name="Platshållare fö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3A424-B8C4-1640-83D2-8369C35A3107}"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2023-03-14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16E59-DD55-5040-90CE-1CC6F70C670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770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17</a:t>
            </a:fld>
            <a:endParaRPr lang="sv-SE"/>
          </a:p>
        </p:txBody>
      </p:sp>
    </p:spTree>
    <p:extLst>
      <p:ext uri="{BB962C8B-B14F-4D97-AF65-F5344CB8AC3E}">
        <p14:creationId xmlns:p14="http://schemas.microsoft.com/office/powerpoint/2010/main" val="1315970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Möjligheter och mod att utvecklas </a:t>
            </a:r>
          </a:p>
          <a:p>
            <a:r>
              <a:rPr lang="sv-SE" dirty="0" smtClean="0"/>
              <a:t>I Borås är vi kreativa och har mod att tänka och handla i nya banor. Här är det lätt att förverkliga idéer och drömmar.</a:t>
            </a:r>
          </a:p>
          <a:p>
            <a:r>
              <a:rPr lang="sv-SE" dirty="0" smtClean="0"/>
              <a:t>Högklassig utbildning från förskola till universitet får människor och samhälle att växa. Tack vare samverkan mellan kommun, universitet, näringsliv och civilsamhälle finns det attraktiva utbildningar på alla nivåer. Goda möjligheter till bildning ger boråsarna möjlighet att utvecklas och lära livet ut.</a:t>
            </a:r>
          </a:p>
          <a:p>
            <a:r>
              <a:rPr lang="sv-SE" dirty="0" smtClean="0"/>
              <a:t>Borås utveckling vilar på ett arv inom textil och handel. Vi ligger i topp inom miljöteknik, IT och digitalisering, och vågar satsa på nya områden. Bredden av branscher och en stark entreprenörsanda skapar möjlighet att ta tillvara på den kunskap som finns här och att utvecklas som person.</a:t>
            </a:r>
          </a:p>
          <a:p>
            <a:endParaRPr lang="sv-SE" dirty="0"/>
          </a:p>
        </p:txBody>
      </p:sp>
      <p:sp>
        <p:nvSpPr>
          <p:cNvPr id="4" name="Platshållare fö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3A424-B8C4-1640-83D2-8369C35A3107}"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2023-03-14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16E59-DD55-5040-90CE-1CC6F70C670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213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19</a:t>
            </a:fld>
            <a:endParaRPr lang="sv-SE"/>
          </a:p>
        </p:txBody>
      </p:sp>
    </p:spTree>
    <p:extLst>
      <p:ext uri="{BB962C8B-B14F-4D97-AF65-F5344CB8AC3E}">
        <p14:creationId xmlns:p14="http://schemas.microsoft.com/office/powerpoint/2010/main" val="3712945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Människor möts i Borås</a:t>
            </a:r>
          </a:p>
          <a:p>
            <a:r>
              <a:rPr lang="sv-SE" dirty="0" smtClean="0"/>
              <a:t>I Borås finns gott om platser för människor att mötas under dygnets flesta timmar. I Borås möts vi till vardags och till fest, spontant eller planerat.</a:t>
            </a:r>
          </a:p>
          <a:p>
            <a:r>
              <a:rPr lang="sv-SE" dirty="0" smtClean="0"/>
              <a:t>De många mötesplatserna är våra offentliga vardagsrum som finns i stad, på landsbygd och digitalt. Här finns möjlighet att enkelt uppleva ett brett utbud av kultur, vår fina natur, att idrotta och att träffa andra människor.</a:t>
            </a:r>
          </a:p>
          <a:p>
            <a:r>
              <a:rPr lang="sv-SE" dirty="0" smtClean="0"/>
              <a:t>Stora möten och evenemang, många internationellt uppmärksammade, sätter Borås på kartan som en mötes- och evenemangsstad.</a:t>
            </a:r>
          </a:p>
          <a:p>
            <a:r>
              <a:rPr lang="sv-SE" dirty="0" smtClean="0"/>
              <a:t>I Borås är möten ett sätt att leva.</a:t>
            </a:r>
          </a:p>
          <a:p>
            <a:endParaRPr lang="sv-SE" dirty="0"/>
          </a:p>
        </p:txBody>
      </p:sp>
      <p:sp>
        <p:nvSpPr>
          <p:cNvPr id="4" name="Platshållare fö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3A424-B8C4-1640-83D2-8369C35A3107}"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2023-03-14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16E59-DD55-5040-90CE-1CC6F70C670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47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Arial" panose="020B0604020202020204" pitchFamily="34" charset="0"/>
                <a:cs typeface="Arial" panose="020B0604020202020204" pitchFamily="34" charset="0"/>
              </a:rPr>
              <a:t>Visionen om framtidens Borås är antagen av Kommunfullmäktige och det allra mest övergripna av alla beslut. Det visar riktningen för allt som Borås Stad arbetar med. Det är därför självklart att samtliga medarbetare behöver ha en kännedom om visionen. Både för att själva kunna bidra till att vi rör oss i visionens riktning, men också för att kunna förklara visionen för de invånare som vi möter i vardagen och som kanske kommenterar den eller ställer frågor. </a:t>
            </a:r>
          </a:p>
          <a:p>
            <a:endParaRPr lang="sv-SE" dirty="0"/>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3</a:t>
            </a:fld>
            <a:endParaRPr lang="sv-SE"/>
          </a:p>
        </p:txBody>
      </p:sp>
    </p:spTree>
    <p:extLst>
      <p:ext uri="{BB962C8B-B14F-4D97-AF65-F5344CB8AC3E}">
        <p14:creationId xmlns:p14="http://schemas.microsoft.com/office/powerpoint/2010/main" val="2462964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21</a:t>
            </a:fld>
            <a:endParaRPr lang="sv-SE"/>
          </a:p>
        </p:txBody>
      </p:sp>
    </p:spTree>
    <p:extLst>
      <p:ext uri="{BB962C8B-B14F-4D97-AF65-F5344CB8AC3E}">
        <p14:creationId xmlns:p14="http://schemas.microsoft.com/office/powerpoint/2010/main" val="933817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FA0094E-8390-5F42-8141-3C72576786C5}" type="slidenum">
              <a:rPr lang="sv-SE" smtClean="0"/>
              <a:t>22</a:t>
            </a:fld>
            <a:endParaRPr lang="sv-SE"/>
          </a:p>
        </p:txBody>
      </p:sp>
    </p:spTree>
    <p:extLst>
      <p:ext uri="{BB962C8B-B14F-4D97-AF65-F5344CB8AC3E}">
        <p14:creationId xmlns:p14="http://schemas.microsoft.com/office/powerpoint/2010/main" val="4237555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79A98A5-A698-4201-9451-9937C585B963}" type="slidenum">
              <a:rPr lang="sv-SE" smtClean="0"/>
              <a:t>28</a:t>
            </a:fld>
            <a:endParaRPr lang="sv-SE"/>
          </a:p>
        </p:txBody>
      </p:sp>
    </p:spTree>
    <p:extLst>
      <p:ext uri="{BB962C8B-B14F-4D97-AF65-F5344CB8AC3E}">
        <p14:creationId xmlns:p14="http://schemas.microsoft.com/office/powerpoint/2010/main" val="1204508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29</a:t>
            </a:fld>
            <a:endParaRPr lang="sv-SE"/>
          </a:p>
        </p:txBody>
      </p:sp>
    </p:spTree>
    <p:extLst>
      <p:ext uri="{BB962C8B-B14F-4D97-AF65-F5344CB8AC3E}">
        <p14:creationId xmlns:p14="http://schemas.microsoft.com/office/powerpoint/2010/main" val="3118131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Diskussion – bikupa.</a:t>
            </a:r>
            <a:r>
              <a:rPr lang="sv-SE" baseline="0" dirty="0" smtClean="0"/>
              <a:t> Surra i grupper om tre personer. 5 min för diskussion, 5 min återkoppling, vad diskuterades</a:t>
            </a:r>
            <a:endParaRPr lang="sv-SE" dirty="0"/>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30</a:t>
            </a:fld>
            <a:endParaRPr lang="sv-SE"/>
          </a:p>
        </p:txBody>
      </p:sp>
    </p:spTree>
    <p:extLst>
      <p:ext uri="{BB962C8B-B14F-4D97-AF65-F5344CB8AC3E}">
        <p14:creationId xmlns:p14="http://schemas.microsoft.com/office/powerpoint/2010/main" val="1818951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Hur kan vi i vår roll bidra till att förverkliga visionen?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Rita, beskriv hur ni bidrar till visionen genom att göra en </a:t>
            </a:r>
            <a:r>
              <a:rPr lang="sv-SE" sz="1200" kern="1200" dirty="0" err="1" smtClean="0">
                <a:solidFill>
                  <a:schemeClr val="tx1"/>
                </a:solidFill>
                <a:effectLst/>
                <a:latin typeface="+mn-lt"/>
                <a:ea typeface="+mn-ea"/>
                <a:cs typeface="+mn-cs"/>
              </a:rPr>
              <a:t>mindmap</a:t>
            </a:r>
            <a:r>
              <a:rPr lang="sv-SE" sz="1200" kern="1200" dirty="0" smtClean="0">
                <a:solidFill>
                  <a:schemeClr val="tx1"/>
                </a:solidFill>
                <a:effectLst/>
                <a:latin typeface="+mn-lt"/>
                <a:ea typeface="+mn-ea"/>
                <a:cs typeface="+mn-cs"/>
              </a:rPr>
              <a:t> på ett blädderblocksark</a:t>
            </a:r>
            <a:r>
              <a:rPr lang="sv-SE" sz="1200" kern="1200" baseline="0" dirty="0" smtClean="0">
                <a:solidFill>
                  <a:schemeClr val="tx1"/>
                </a:solidFill>
                <a:effectLst/>
                <a:latin typeface="+mn-lt"/>
                <a:ea typeface="+mn-ea"/>
                <a:cs typeface="+mn-cs"/>
              </a:rPr>
              <a:t> utifrån frågeställningarna som finns i varje moln i mallen ovan.</a:t>
            </a:r>
          </a:p>
          <a:p>
            <a:endParaRPr lang="sv-SE" sz="1200" kern="1200" baseline="0" dirty="0" smtClean="0">
              <a:solidFill>
                <a:schemeClr val="tx1"/>
              </a:solidFill>
              <a:effectLst/>
              <a:latin typeface="+mn-lt"/>
              <a:ea typeface="+mn-ea"/>
              <a:cs typeface="+mn-cs"/>
            </a:endParaRPr>
          </a:p>
          <a:p>
            <a:r>
              <a:rPr lang="sv-SE" sz="1200" kern="1200" baseline="0" dirty="0" smtClean="0">
                <a:solidFill>
                  <a:schemeClr val="tx1"/>
                </a:solidFill>
                <a:effectLst/>
                <a:latin typeface="+mn-lt"/>
                <a:ea typeface="+mn-ea"/>
                <a:cs typeface="+mn-cs"/>
              </a:rPr>
              <a:t>Se till att det finns pennor och blädderblock. Till uppgiften behövs ca 30 min för diskussion. </a:t>
            </a:r>
            <a:endParaRPr lang="sv-SE" dirty="0"/>
          </a:p>
        </p:txBody>
      </p:sp>
      <p:sp>
        <p:nvSpPr>
          <p:cNvPr id="4" name="Platshållare för bildnummer 3"/>
          <p:cNvSpPr>
            <a:spLocks noGrp="1"/>
          </p:cNvSpPr>
          <p:nvPr>
            <p:ph type="sldNum" sz="quarter" idx="10"/>
          </p:nvPr>
        </p:nvSpPr>
        <p:spPr/>
        <p:txBody>
          <a:bodyPr/>
          <a:lstStyle/>
          <a:p>
            <a:fld id="{B79A98A5-A698-4201-9451-9937C585B963}" type="slidenum">
              <a:rPr lang="sv-SE" smtClean="0"/>
              <a:t>31</a:t>
            </a:fld>
            <a:endParaRPr lang="sv-SE"/>
          </a:p>
        </p:txBody>
      </p:sp>
    </p:spTree>
    <p:extLst>
      <p:ext uri="{BB962C8B-B14F-4D97-AF65-F5344CB8AC3E}">
        <p14:creationId xmlns:p14="http://schemas.microsoft.com/office/powerpoint/2010/main" val="117820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Klipp ut meningar från visionsområden som är kopplade till den specifika verksamhet/organisation/förening du ska möta. </a:t>
            </a:r>
          </a:p>
          <a:p>
            <a:endParaRPr lang="sv-SE" baseline="0" dirty="0" smtClean="0"/>
          </a:p>
          <a:p>
            <a:r>
              <a:rPr lang="sv-SE" baseline="0" dirty="0" smtClean="0"/>
              <a:t>Alla meningar ovan är hämtade ur visionen och har en koppling till verksamheter inom kultur.</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Denna bilden visar att visionen är bred och visionär just för att passa alla oss som bor, verkar och möts i Borås. Den ger utrymme för tolkningar, därför behöver vi </a:t>
            </a:r>
            <a:r>
              <a:rPr lang="sv-SE" dirty="0" smtClean="0"/>
              <a:t>bryta</a:t>
            </a:r>
            <a:r>
              <a:rPr lang="sv-SE" baseline="0" dirty="0" smtClean="0"/>
              <a:t> ner visionen och diskutera vad den innebär just för oss och hur den vävs i samman med vårt uppdrag.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2FA0094E-8390-5F42-8141-3C72576786C5}" type="slidenum">
              <a:rPr lang="sv-SE" smtClean="0"/>
              <a:t>32</a:t>
            </a:fld>
            <a:endParaRPr lang="sv-SE"/>
          </a:p>
        </p:txBody>
      </p:sp>
    </p:spTree>
    <p:extLst>
      <p:ext uri="{BB962C8B-B14F-4D97-AF65-F5344CB8AC3E}">
        <p14:creationId xmlns:p14="http://schemas.microsoft.com/office/powerpoint/2010/main" val="2618072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Grupparbete</a:t>
            </a:r>
          </a:p>
          <a:p>
            <a:endParaRPr lang="sv-SE" baseline="0" dirty="0" smtClean="0"/>
          </a:p>
          <a:p>
            <a:r>
              <a:rPr lang="sv-SE" baseline="0" dirty="0" smtClean="0"/>
              <a:t>Till er hjälp kan ni använda tidningar, blädderblock, saxar, lim, pennor i olika färger.</a:t>
            </a:r>
          </a:p>
          <a:p>
            <a:endParaRPr lang="sv-SE" baseline="0" dirty="0" smtClean="0"/>
          </a:p>
          <a:p>
            <a:r>
              <a:rPr lang="sv-SE" baseline="0" dirty="0" smtClean="0"/>
              <a:t>Måla, teckna, klipp ut bilder för att beskriva det ni gjort för att lyckas, era framgångsfaktorer och de utmaningar ni hanterat på vägen.</a:t>
            </a:r>
          </a:p>
          <a:p>
            <a:endParaRPr lang="sv-SE" baseline="0" dirty="0" smtClean="0"/>
          </a:p>
          <a:p>
            <a:r>
              <a:rPr lang="sv-SE" baseline="0" dirty="0" smtClean="0"/>
              <a:t>Ha sedan återkoppling i helgrupp där alla grupper får några minuter för att presentera sina alster. </a:t>
            </a:r>
          </a:p>
          <a:p>
            <a:endParaRPr lang="sv-SE" sz="1200" b="0" i="0" u="none" strike="noStrike" kern="1200" baseline="0" dirty="0" smtClean="0">
              <a:solidFill>
                <a:schemeClr val="tx1"/>
              </a:solidFill>
              <a:latin typeface="+mn-lt"/>
              <a:ea typeface="+mn-ea"/>
              <a:cs typeface="+mn-cs"/>
            </a:endParaRPr>
          </a:p>
          <a:p>
            <a:endParaRPr lang="sv-SE" dirty="0"/>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33</a:t>
            </a:fld>
            <a:endParaRPr lang="sv-SE"/>
          </a:p>
        </p:txBody>
      </p:sp>
    </p:spTree>
    <p:extLst>
      <p:ext uri="{BB962C8B-B14F-4D97-AF65-F5344CB8AC3E}">
        <p14:creationId xmlns:p14="http://schemas.microsoft.com/office/powerpoint/2010/main" val="3589379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34</a:t>
            </a:fld>
            <a:endParaRPr lang="sv-SE"/>
          </a:p>
        </p:txBody>
      </p:sp>
    </p:spTree>
    <p:extLst>
      <p:ext uri="{BB962C8B-B14F-4D97-AF65-F5344CB8AC3E}">
        <p14:creationId xmlns:p14="http://schemas.microsoft.com/office/powerpoint/2010/main" val="1147604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kumimoji="0" lang="sv-SE" sz="1200" b="0" i="0" u="none" strike="noStrike" kern="1200" cap="none" spc="0" normalizeH="0" baseline="0" noProof="0" dirty="0" smtClean="0">
                <a:ln>
                  <a:noFill/>
                </a:ln>
                <a:solidFill>
                  <a:srgbClr val="66425F"/>
                </a:solidFill>
                <a:effectLst/>
                <a:uLnTx/>
                <a:uFillTx/>
                <a:latin typeface="Arial" panose="020B0604020202020204" pitchFamily="34" charset="0"/>
                <a:ea typeface="+mn-ea"/>
                <a:cs typeface="Arial" panose="020B0604020202020204" pitchFamily="34" charset="0"/>
              </a:rPr>
              <a:t>Skapa ett arbetsblad med meningar som ovan genom att välja ut de meningar som du ser passar in på deltagarnas verksamhet. I nästa </a:t>
            </a:r>
            <a:r>
              <a:rPr kumimoji="0" lang="sv-SE" sz="1200" b="0" i="0" u="none" strike="noStrike" kern="1200" cap="none" spc="0" normalizeH="0" baseline="0" noProof="0" dirty="0" err="1" smtClean="0">
                <a:ln>
                  <a:noFill/>
                </a:ln>
                <a:solidFill>
                  <a:srgbClr val="66425F"/>
                </a:solidFill>
                <a:effectLst/>
                <a:uLnTx/>
                <a:uFillTx/>
                <a:latin typeface="Arial" panose="020B0604020202020204" pitchFamily="34" charset="0"/>
                <a:ea typeface="+mn-ea"/>
                <a:cs typeface="Arial" panose="020B0604020202020204" pitchFamily="34" charset="0"/>
              </a:rPr>
              <a:t>slide</a:t>
            </a:r>
            <a:r>
              <a:rPr kumimoji="0" lang="sv-SE" sz="1200" b="0" i="0" u="none" strike="noStrike" kern="1200" cap="none" spc="0" normalizeH="0" baseline="0" noProof="0" dirty="0" smtClean="0">
                <a:ln>
                  <a:noFill/>
                </a:ln>
                <a:solidFill>
                  <a:srgbClr val="66425F"/>
                </a:solidFill>
                <a:effectLst/>
                <a:uLnTx/>
                <a:uFillTx/>
                <a:latin typeface="Arial" panose="020B0604020202020204" pitchFamily="34" charset="0"/>
                <a:ea typeface="+mn-ea"/>
                <a:cs typeface="Arial" panose="020B0604020202020204" pitchFamily="34" charset="0"/>
              </a:rPr>
              <a:t> finns ett färdigt förslag till arbetsblad.</a:t>
            </a:r>
          </a:p>
          <a:p>
            <a:endParaRPr kumimoji="0" lang="sv-SE" sz="1200" b="0" i="0" u="none" strike="noStrike" kern="1200" cap="none" spc="0" normalizeH="0" baseline="0" noProof="0" dirty="0" smtClean="0">
              <a:ln>
                <a:noFill/>
              </a:ln>
              <a:solidFill>
                <a:srgbClr val="66425F"/>
              </a:solidFill>
              <a:effectLst/>
              <a:uLnTx/>
              <a:uFillTx/>
              <a:latin typeface="Arial" panose="020B0604020202020204" pitchFamily="34" charset="0"/>
              <a:ea typeface="+mn-ea"/>
              <a:cs typeface="Arial" panose="020B0604020202020204" pitchFamily="34" charset="0"/>
            </a:endParaRPr>
          </a:p>
          <a:p>
            <a:r>
              <a:rPr kumimoji="0" lang="sv-SE" sz="1200" b="0" i="0" u="none" strike="noStrike" kern="1200" cap="none" spc="0" normalizeH="0" baseline="0" noProof="0" dirty="0" smtClean="0">
                <a:ln>
                  <a:noFill/>
                </a:ln>
                <a:solidFill>
                  <a:srgbClr val="66425F"/>
                </a:solidFill>
                <a:effectLst/>
                <a:uLnTx/>
                <a:uFillTx/>
                <a:latin typeface="Arial" panose="020B0604020202020204" pitchFamily="34" charset="0"/>
                <a:ea typeface="+mn-ea"/>
                <a:cs typeface="Arial" panose="020B0604020202020204" pitchFamily="34" charset="0"/>
              </a:rPr>
              <a:t>Så här bidrar vår verksamhet till…</a:t>
            </a:r>
          </a:p>
          <a:p>
            <a:r>
              <a:rPr kumimoji="0" lang="sv-SE" sz="1200" b="0" i="0" u="none" strike="noStrike" kern="1200" cap="none" spc="0" normalizeH="0" baseline="0" noProof="0" dirty="0" smtClean="0">
                <a:ln>
                  <a:noFill/>
                </a:ln>
                <a:solidFill>
                  <a:srgbClr val="66425F"/>
                </a:solidFill>
                <a:effectLst/>
                <a:uLnTx/>
                <a:uFillTx/>
                <a:latin typeface="Arial" panose="020B0604020202020204" pitchFamily="34" charset="0"/>
                <a:ea typeface="+mn-ea"/>
                <a:cs typeface="Arial" panose="020B0604020202020204" pitchFamily="34" charset="0"/>
              </a:rPr>
              <a:t>…att</a:t>
            </a:r>
          </a:p>
          <a:p>
            <a:r>
              <a:rPr kumimoji="0" lang="sv-SE" sz="1200" b="0" i="0" u="none" strike="noStrike" kern="1200" cap="none" spc="0" normalizeH="0" baseline="0" noProof="0" dirty="0" smtClean="0">
                <a:ln>
                  <a:noFill/>
                </a:ln>
                <a:solidFill>
                  <a:srgbClr val="66425F"/>
                </a:solidFill>
                <a:effectLst/>
                <a:uLnTx/>
                <a:uFillTx/>
                <a:latin typeface="Arial" panose="020B0604020202020204" pitchFamily="34" charset="0"/>
                <a:ea typeface="+mn-ea"/>
                <a:cs typeface="Arial" panose="020B0604020202020204" pitchFamily="34" charset="0"/>
              </a:rPr>
              <a:t>…att</a:t>
            </a:r>
          </a:p>
          <a:p>
            <a:endParaRPr kumimoji="0" lang="sv-SE" sz="1200" b="0" i="0" u="none" strike="noStrike" kern="1200" cap="none" spc="0" normalizeH="0" baseline="0" noProof="0" dirty="0" smtClean="0">
              <a:ln>
                <a:noFill/>
              </a:ln>
              <a:solidFill>
                <a:srgbClr val="66425F"/>
              </a:solidFill>
              <a:effectLst/>
              <a:uLnTx/>
              <a:uFillTx/>
              <a:latin typeface="Arial" panose="020B0604020202020204" pitchFamily="34" charset="0"/>
              <a:ea typeface="+mn-ea"/>
              <a:cs typeface="Arial" panose="020B0604020202020204" pitchFamily="34" charset="0"/>
            </a:endParaRPr>
          </a:p>
          <a:p>
            <a:r>
              <a:rPr kumimoji="0" lang="sv-SE" sz="1200" b="0" i="0" u="none" strike="noStrike" kern="1200" cap="none" spc="0" normalizeH="0" baseline="0" noProof="0" dirty="0" smtClean="0">
                <a:ln>
                  <a:noFill/>
                </a:ln>
                <a:solidFill>
                  <a:srgbClr val="66425F"/>
                </a:solidFill>
                <a:effectLst/>
                <a:uLnTx/>
                <a:uFillTx/>
                <a:latin typeface="Arial" panose="020B0604020202020204" pitchFamily="34" charset="0"/>
                <a:ea typeface="+mn-ea"/>
                <a:cs typeface="Arial" panose="020B0604020202020204" pitchFamily="34" charset="0"/>
              </a:rPr>
              <a:t>Se till att grupperna har var sitt arbetsblad, post-it lappar och pennor. </a:t>
            </a:r>
            <a:endParaRPr lang="sv-SE" dirty="0" smtClean="0"/>
          </a:p>
          <a:p>
            <a:endParaRPr lang="sv-SE" dirty="0"/>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35</a:t>
            </a:fld>
            <a:endParaRPr lang="sv-SE"/>
          </a:p>
        </p:txBody>
      </p:sp>
    </p:spTree>
    <p:extLst>
      <p:ext uri="{BB962C8B-B14F-4D97-AF65-F5344CB8AC3E}">
        <p14:creationId xmlns:p14="http://schemas.microsoft.com/office/powerpoint/2010/main" val="331428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Arial" panose="020B0604020202020204" pitchFamily="34" charset="0"/>
                <a:cs typeface="Arial" panose="020B0604020202020204" pitchFamily="34" charset="0"/>
              </a:rPr>
              <a:t>Visionen om framtidens Borås är antagen av Kommunfullmäktige och det allra mest övergripna av alla beslut. Det visar riktningen för allt som Borås Stad arbetar med. Det är därför självklart att samtliga medarbetare behöver ha en kännedom om visionen. Både för att själva kunna bidra till att vi rör oss i visionens riktning, men också för att kunna förklara visionen för de invånare som vi möter i vardagen och som kanske kommenterar den eller ställer frågor. </a:t>
            </a:r>
          </a:p>
          <a:p>
            <a:endParaRPr lang="sv-SE" dirty="0"/>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4</a:t>
            </a:fld>
            <a:endParaRPr lang="sv-SE"/>
          </a:p>
        </p:txBody>
      </p:sp>
    </p:spTree>
    <p:extLst>
      <p:ext uri="{BB962C8B-B14F-4D97-AF65-F5344CB8AC3E}">
        <p14:creationId xmlns:p14="http://schemas.microsoft.com/office/powerpoint/2010/main" val="2167697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36</a:t>
            </a:fld>
            <a:endParaRPr lang="sv-SE"/>
          </a:p>
        </p:txBody>
      </p:sp>
    </p:spTree>
    <p:extLst>
      <p:ext uri="{BB962C8B-B14F-4D97-AF65-F5344CB8AC3E}">
        <p14:creationId xmlns:p14="http://schemas.microsoft.com/office/powerpoint/2010/main" val="3962058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FA0094E-8390-5F42-8141-3C72576786C5}" type="slidenum">
              <a:rPr lang="sv-SE" smtClean="0"/>
              <a:t>37</a:t>
            </a:fld>
            <a:endParaRPr lang="sv-SE"/>
          </a:p>
        </p:txBody>
      </p:sp>
    </p:spTree>
    <p:extLst>
      <p:ext uri="{BB962C8B-B14F-4D97-AF65-F5344CB8AC3E}">
        <p14:creationId xmlns:p14="http://schemas.microsoft.com/office/powerpoint/2010/main" val="3809142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Textilmuseet</a:t>
            </a:r>
          </a:p>
          <a:p>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38</a:t>
            </a:fld>
            <a:endParaRPr lang="sv-SE"/>
          </a:p>
        </p:txBody>
      </p:sp>
    </p:spTree>
    <p:extLst>
      <p:ext uri="{BB962C8B-B14F-4D97-AF65-F5344CB8AC3E}">
        <p14:creationId xmlns:p14="http://schemas.microsoft.com/office/powerpoint/2010/main" val="401791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5</a:t>
            </a:fld>
            <a:endParaRPr lang="sv-SE"/>
          </a:p>
        </p:txBody>
      </p:sp>
    </p:spTree>
    <p:extLst>
      <p:ext uri="{BB962C8B-B14F-4D97-AF65-F5344CB8AC3E}">
        <p14:creationId xmlns:p14="http://schemas.microsoft.com/office/powerpoint/2010/main" val="3187729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6</a:t>
            </a:fld>
            <a:endParaRPr lang="sv-SE"/>
          </a:p>
        </p:txBody>
      </p:sp>
    </p:spTree>
    <p:extLst>
      <p:ext uri="{BB962C8B-B14F-4D97-AF65-F5344CB8AC3E}">
        <p14:creationId xmlns:p14="http://schemas.microsoft.com/office/powerpoint/2010/main" val="1520651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7</a:t>
            </a:fld>
            <a:endParaRPr lang="sv-SE"/>
          </a:p>
        </p:txBody>
      </p:sp>
    </p:spTree>
    <p:extLst>
      <p:ext uri="{BB962C8B-B14F-4D97-AF65-F5344CB8AC3E}">
        <p14:creationId xmlns:p14="http://schemas.microsoft.com/office/powerpoint/2010/main" val="20569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8</a:t>
            </a:fld>
            <a:endParaRPr lang="sv-SE"/>
          </a:p>
        </p:txBody>
      </p:sp>
    </p:spTree>
    <p:extLst>
      <p:ext uri="{BB962C8B-B14F-4D97-AF65-F5344CB8AC3E}">
        <p14:creationId xmlns:p14="http://schemas.microsoft.com/office/powerpoint/2010/main" val="3749945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medarbetare bjöds in till att lämna synpunkter på visionen under hösten 2020 via intranätet. Även alla boråsare bjöds in och kunde lämna synpunkter på olika sätt, bland annat via tipslådor och </a:t>
            </a:r>
            <a:r>
              <a:rPr lang="sv-SE" dirty="0" err="1"/>
              <a:t>boras.se</a:t>
            </a:r>
            <a:r>
              <a:rPr lang="sv-SE" dirty="0"/>
              <a:t>. </a:t>
            </a:r>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9</a:t>
            </a:fld>
            <a:endParaRPr lang="sv-SE"/>
          </a:p>
        </p:txBody>
      </p:sp>
    </p:spTree>
    <p:extLst>
      <p:ext uri="{BB962C8B-B14F-4D97-AF65-F5344CB8AC3E}">
        <p14:creationId xmlns:p14="http://schemas.microsoft.com/office/powerpoint/2010/main" val="1397759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9AF3A424-B8C4-1640-83D2-8369C35A3107}" type="datetime1">
              <a:rPr lang="sv-SE" smtClean="0"/>
              <a:t>2023-03-14</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10</a:t>
            </a:fld>
            <a:endParaRPr lang="sv-SE"/>
          </a:p>
        </p:txBody>
      </p:sp>
    </p:spTree>
    <p:extLst>
      <p:ext uri="{BB962C8B-B14F-4D97-AF65-F5344CB8AC3E}">
        <p14:creationId xmlns:p14="http://schemas.microsoft.com/office/powerpoint/2010/main" val="137043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la Rubrik och innehåll">
    <p:spTree>
      <p:nvGrpSpPr>
        <p:cNvPr id="1" name=""/>
        <p:cNvGrpSpPr/>
        <p:nvPr/>
      </p:nvGrpSpPr>
      <p:grpSpPr>
        <a:xfrm>
          <a:off x="0" y="0"/>
          <a:ext cx="0" cy="0"/>
          <a:chOff x="0" y="0"/>
          <a:chExt cx="0" cy="0"/>
        </a:xfrm>
      </p:grpSpPr>
      <p:sp>
        <p:nvSpPr>
          <p:cNvPr id="10" name="Platshållare för text 2">
            <a:extLst>
              <a:ext uri="{FF2B5EF4-FFF2-40B4-BE49-F238E27FC236}">
                <a16:creationId xmlns:a16="http://schemas.microsoft.com/office/drawing/2014/main" id="{CEED82CC-8C60-3240-958F-DDA05DBF690F}"/>
              </a:ext>
            </a:extLst>
          </p:cNvPr>
          <p:cNvSpPr>
            <a:spLocks noGrp="1"/>
          </p:cNvSpPr>
          <p:nvPr>
            <p:ph type="body" sz="quarter" idx="10"/>
          </p:nvPr>
        </p:nvSpPr>
        <p:spPr>
          <a:xfrm>
            <a:off x="872523" y="1177105"/>
            <a:ext cx="9055247" cy="1808162"/>
          </a:xfrm>
        </p:spPr>
        <p:txBody>
          <a:bodyPr/>
          <a:lstStyle>
            <a:lvl1pPr marL="0" indent="0">
              <a:buNone/>
              <a:defRPr sz="54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11" name="Platshållare för text 8">
            <a:extLst>
              <a:ext uri="{FF2B5EF4-FFF2-40B4-BE49-F238E27FC236}">
                <a16:creationId xmlns:a16="http://schemas.microsoft.com/office/drawing/2014/main" id="{00EA962F-9B6F-2049-91D6-1AD61FD0A07B}"/>
              </a:ext>
            </a:extLst>
          </p:cNvPr>
          <p:cNvSpPr>
            <a:spLocks noGrp="1"/>
          </p:cNvSpPr>
          <p:nvPr>
            <p:ph type="body" sz="quarter" idx="11"/>
          </p:nvPr>
        </p:nvSpPr>
        <p:spPr>
          <a:xfrm>
            <a:off x="872524" y="3068365"/>
            <a:ext cx="8712200" cy="1439863"/>
          </a:xfrm>
        </p:spPr>
        <p:txBody>
          <a:bodyPr>
            <a:normAutofit/>
          </a:bodyPr>
          <a:lstStyle>
            <a:lvl1pPr marL="0" indent="0">
              <a:buNone/>
              <a:defRPr sz="4000" b="0"/>
            </a:lvl1pPr>
          </a:lstStyle>
          <a:p>
            <a:pPr lvl="0"/>
            <a:r>
              <a:rPr lang="sv-SE"/>
              <a:t>Klicka här för att ändra format på bakgrundstexten</a:t>
            </a:r>
          </a:p>
        </p:txBody>
      </p:sp>
      <p:sp>
        <p:nvSpPr>
          <p:cNvPr id="17" name="Platshållare för text 14">
            <a:extLst>
              <a:ext uri="{FF2B5EF4-FFF2-40B4-BE49-F238E27FC236}">
                <a16:creationId xmlns:a16="http://schemas.microsoft.com/office/drawing/2014/main" id="{8FE4B620-1A66-D349-9A97-5268B9774360}"/>
              </a:ext>
            </a:extLst>
          </p:cNvPr>
          <p:cNvSpPr>
            <a:spLocks noGrp="1"/>
          </p:cNvSpPr>
          <p:nvPr>
            <p:ph type="body" sz="quarter" idx="12" hasCustomPrompt="1"/>
          </p:nvPr>
        </p:nvSpPr>
        <p:spPr>
          <a:xfrm>
            <a:off x="872524" y="5122642"/>
            <a:ext cx="4676337" cy="568325"/>
          </a:xfrm>
        </p:spPr>
        <p:txBody>
          <a:bodyPr>
            <a:normAutofit/>
          </a:bodyPr>
          <a:lstStyle>
            <a:lvl1pPr marL="0" indent="0">
              <a:buNone/>
              <a:defRPr sz="1600"/>
            </a:lvl1pPr>
          </a:lstStyle>
          <a:p>
            <a:pPr lvl="0"/>
            <a:r>
              <a:rPr lang="sv-SE" dirty="0"/>
              <a:t>Klicka här för att lägga till namn</a:t>
            </a:r>
          </a:p>
        </p:txBody>
      </p:sp>
      <p:sp>
        <p:nvSpPr>
          <p:cNvPr id="18" name="Date Placeholder 3">
            <a:extLst>
              <a:ext uri="{FF2B5EF4-FFF2-40B4-BE49-F238E27FC236}">
                <a16:creationId xmlns:a16="http://schemas.microsoft.com/office/drawing/2014/main" id="{59C9614F-CFC4-6441-BE88-BFA958120BF0}"/>
              </a:ext>
            </a:extLst>
          </p:cNvPr>
          <p:cNvSpPr>
            <a:spLocks noGrp="1"/>
          </p:cNvSpPr>
          <p:nvPr>
            <p:ph type="dt" sz="half" idx="13"/>
          </p:nvPr>
        </p:nvSpPr>
        <p:spPr>
          <a:xfrm>
            <a:off x="872524" y="5690967"/>
            <a:ext cx="2743200" cy="365125"/>
          </a:xfrm>
          <a:prstGeom prst="rect">
            <a:avLst/>
          </a:prstGeom>
        </p:spPr>
        <p:txBody>
          <a:bodyPr anchor="t"/>
          <a:lstStyle>
            <a:lvl1pPr>
              <a:defRPr sz="1400">
                <a:solidFill>
                  <a:srgbClr val="E1DAE2"/>
                </a:solidFill>
              </a:defRPr>
            </a:lvl1pPr>
          </a:lstStyle>
          <a:p>
            <a:fld id="{0F848EBE-8DCE-4B3B-8834-87DBDAFDC3BC}" type="datetime1">
              <a:rPr lang="sv-SE" smtClean="0"/>
              <a:pPr/>
              <a:t>2023-03-14</a:t>
            </a:fld>
            <a:endParaRPr lang="en-US" dirty="0"/>
          </a:p>
        </p:txBody>
      </p:sp>
    </p:spTree>
    <p:extLst>
      <p:ext uri="{BB962C8B-B14F-4D97-AF65-F5344CB8AC3E}">
        <p14:creationId xmlns:p14="http://schemas.microsoft.com/office/powerpoint/2010/main" val="67315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örklila bakgrun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536950" y="1900326"/>
            <a:ext cx="9673805" cy="1325563"/>
          </a:xfrm>
          <a:prstGeom prst="rect">
            <a:avLst/>
          </a:prstGeom>
        </p:spPr>
        <p:txBody>
          <a:bodyPr anchor="t">
            <a:noAutofit/>
          </a:bodyPr>
          <a:lstStyle>
            <a:lvl1pPr algn="ctr">
              <a:defRPr sz="5400">
                <a:solidFill>
                  <a:srgbClr val="E1DAE2"/>
                </a:solidFill>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12C67C05-F033-6240-A993-E51E59D0354A}"/>
              </a:ext>
            </a:extLst>
          </p:cNvPr>
          <p:cNvSpPr>
            <a:spLocks noGrp="1"/>
          </p:cNvSpPr>
          <p:nvPr>
            <p:ph type="body" sz="quarter" idx="10"/>
          </p:nvPr>
        </p:nvSpPr>
        <p:spPr>
          <a:xfrm>
            <a:off x="1131259" y="3559315"/>
            <a:ext cx="8485186" cy="1325564"/>
          </a:xfrm>
        </p:spPr>
        <p:txBody>
          <a:bodyPr>
            <a:normAutofit/>
          </a:bodyPr>
          <a:lstStyle>
            <a:lvl1pPr marL="0" indent="0" algn="ctr">
              <a:buNone/>
              <a:defRPr sz="3600">
                <a:solidFill>
                  <a:srgbClr val="E1DAE2"/>
                </a:solidFill>
              </a:defRPr>
            </a:lvl1pPr>
          </a:lstStyle>
          <a:p>
            <a:pPr lvl="0"/>
            <a:r>
              <a:rPr lang="sv-SE"/>
              <a:t>Klicka här för att ändra format på bakgrundstexten</a:t>
            </a:r>
          </a:p>
        </p:txBody>
      </p:sp>
    </p:spTree>
    <p:extLst>
      <p:ext uri="{BB962C8B-B14F-4D97-AF65-F5344CB8AC3E}">
        <p14:creationId xmlns:p14="http://schemas.microsoft.com/office/powerpoint/2010/main" val="356228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örklila bakgrun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2C67C05-F033-6240-A993-E51E59D0354A}"/>
              </a:ext>
            </a:extLst>
          </p:cNvPr>
          <p:cNvSpPr>
            <a:spLocks noGrp="1"/>
          </p:cNvSpPr>
          <p:nvPr>
            <p:ph type="body" sz="quarter" idx="10"/>
          </p:nvPr>
        </p:nvSpPr>
        <p:spPr>
          <a:xfrm>
            <a:off x="1262684" y="876924"/>
            <a:ext cx="8485186" cy="5040400"/>
          </a:xfrm>
        </p:spPr>
        <p:txBody>
          <a:bodyPr>
            <a:normAutofit/>
          </a:bodyPr>
          <a:lstStyle>
            <a:lvl1pPr marL="0" indent="0" algn="ctr">
              <a:buNone/>
              <a:defRPr sz="6000" b="1">
                <a:solidFill>
                  <a:srgbClr val="E1DAE2"/>
                </a:solidFill>
              </a:defRPr>
            </a:lvl1pPr>
          </a:lstStyle>
          <a:p>
            <a:pPr lvl="0"/>
            <a:r>
              <a:rPr lang="sv-SE"/>
              <a:t>Klicka här för att ändra format på bakgrundstexten</a:t>
            </a:r>
          </a:p>
        </p:txBody>
      </p:sp>
    </p:spTree>
    <p:extLst>
      <p:ext uri="{BB962C8B-B14F-4D97-AF65-F5344CB8AC3E}">
        <p14:creationId xmlns:p14="http://schemas.microsoft.com/office/powerpoint/2010/main" val="1670125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örklila bakgrund med logga och grafiskt el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18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257387-2B08-334E-B709-9C0522A1F3E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FD1BB0C-FAA8-9A44-9193-11E477C1196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F9F01FF-16E7-C544-9F04-0E68FD6FDF87}"/>
              </a:ext>
            </a:extLst>
          </p:cNvPr>
          <p:cNvSpPr>
            <a:spLocks noGrp="1"/>
          </p:cNvSpPr>
          <p:nvPr>
            <p:ph type="dt" sz="half" idx="10"/>
          </p:nvPr>
        </p:nvSpPr>
        <p:spPr/>
        <p:txBody>
          <a:bodyPr/>
          <a:lstStyle/>
          <a:p>
            <a:fld id="{16F63C8D-2893-5F47-AC2D-830CB4F606AE}" type="datetimeFigureOut">
              <a:rPr lang="sv-SE" smtClean="0"/>
              <a:t>2023-03-14</a:t>
            </a:fld>
            <a:endParaRPr lang="sv-SE"/>
          </a:p>
        </p:txBody>
      </p:sp>
      <p:sp>
        <p:nvSpPr>
          <p:cNvPr id="5" name="Platshållare för sidfot 4">
            <a:extLst>
              <a:ext uri="{FF2B5EF4-FFF2-40B4-BE49-F238E27FC236}">
                <a16:creationId xmlns:a16="http://schemas.microsoft.com/office/drawing/2014/main" id="{9F86CA0D-E20D-1641-84A6-91855F2AD9F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E1CCB1A-52A8-B14C-88A9-FCDC2C935CEE}"/>
              </a:ext>
            </a:extLst>
          </p:cNvPr>
          <p:cNvSpPr>
            <a:spLocks noGrp="1"/>
          </p:cNvSpPr>
          <p:nvPr>
            <p:ph type="sldNum" sz="quarter" idx="12"/>
          </p:nvPr>
        </p:nvSpPr>
        <p:spPr/>
        <p:txBody>
          <a:bodyPr/>
          <a:lstStyle/>
          <a:p>
            <a:fld id="{A6A40A5D-C762-E94F-8C96-260F9170F2DB}" type="slidenum">
              <a:rPr lang="sv-SE" smtClean="0"/>
              <a:t>‹#›</a:t>
            </a:fld>
            <a:endParaRPr lang="sv-SE"/>
          </a:p>
        </p:txBody>
      </p:sp>
    </p:spTree>
    <p:extLst>
      <p:ext uri="{BB962C8B-B14F-4D97-AF65-F5344CB8AC3E}">
        <p14:creationId xmlns:p14="http://schemas.microsoft.com/office/powerpoint/2010/main" val="231483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A41974-1C21-064C-9832-D92DF054876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1F93188-FFE7-4846-9CB1-7E05B980E4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E2736A9-909D-A949-915A-5A3836A3772A}"/>
              </a:ext>
            </a:extLst>
          </p:cNvPr>
          <p:cNvSpPr>
            <a:spLocks noGrp="1"/>
          </p:cNvSpPr>
          <p:nvPr>
            <p:ph type="dt" sz="half" idx="10"/>
          </p:nvPr>
        </p:nvSpPr>
        <p:spPr/>
        <p:txBody>
          <a:bodyPr/>
          <a:lstStyle/>
          <a:p>
            <a:fld id="{16F63C8D-2893-5F47-AC2D-830CB4F606AE}" type="datetimeFigureOut">
              <a:rPr lang="sv-SE" smtClean="0"/>
              <a:t>2023-03-14</a:t>
            </a:fld>
            <a:endParaRPr lang="sv-SE"/>
          </a:p>
        </p:txBody>
      </p:sp>
      <p:sp>
        <p:nvSpPr>
          <p:cNvPr id="5" name="Platshållare för sidfot 4">
            <a:extLst>
              <a:ext uri="{FF2B5EF4-FFF2-40B4-BE49-F238E27FC236}">
                <a16:creationId xmlns:a16="http://schemas.microsoft.com/office/drawing/2014/main" id="{874E21DF-EDDF-804C-BDFB-B7B0F819228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2CE664D-26A9-934B-969F-C2072DDF3293}"/>
              </a:ext>
            </a:extLst>
          </p:cNvPr>
          <p:cNvSpPr>
            <a:spLocks noGrp="1"/>
          </p:cNvSpPr>
          <p:nvPr>
            <p:ph type="sldNum" sz="quarter" idx="12"/>
          </p:nvPr>
        </p:nvSpPr>
        <p:spPr/>
        <p:txBody>
          <a:bodyPr/>
          <a:lstStyle/>
          <a:p>
            <a:fld id="{A6A40A5D-C762-E94F-8C96-260F9170F2DB}" type="slidenum">
              <a:rPr lang="sv-SE" smtClean="0"/>
              <a:t>‹#›</a:t>
            </a:fld>
            <a:endParaRPr lang="sv-SE"/>
          </a:p>
        </p:txBody>
      </p:sp>
    </p:spTree>
    <p:extLst>
      <p:ext uri="{BB962C8B-B14F-4D97-AF65-F5344CB8AC3E}">
        <p14:creationId xmlns:p14="http://schemas.microsoft.com/office/powerpoint/2010/main" val="1070598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juslila Rubrik och innehåll">
    <p:spTree>
      <p:nvGrpSpPr>
        <p:cNvPr id="1" name=""/>
        <p:cNvGrpSpPr/>
        <p:nvPr/>
      </p:nvGrpSpPr>
      <p:grpSpPr>
        <a:xfrm>
          <a:off x="0" y="0"/>
          <a:ext cx="0" cy="0"/>
          <a:chOff x="0" y="0"/>
          <a:chExt cx="0" cy="0"/>
        </a:xfrm>
      </p:grpSpPr>
      <p:sp>
        <p:nvSpPr>
          <p:cNvPr id="10" name="Platshållare för text 2">
            <a:extLst>
              <a:ext uri="{FF2B5EF4-FFF2-40B4-BE49-F238E27FC236}">
                <a16:creationId xmlns:a16="http://schemas.microsoft.com/office/drawing/2014/main" id="{CEED82CC-8C60-3240-958F-DDA05DBF690F}"/>
              </a:ext>
            </a:extLst>
          </p:cNvPr>
          <p:cNvSpPr>
            <a:spLocks noGrp="1"/>
          </p:cNvSpPr>
          <p:nvPr>
            <p:ph type="body" sz="quarter" idx="10"/>
          </p:nvPr>
        </p:nvSpPr>
        <p:spPr>
          <a:xfrm>
            <a:off x="872523" y="1177105"/>
            <a:ext cx="9055247" cy="1808162"/>
          </a:xfrm>
        </p:spPr>
        <p:txBody>
          <a:bodyPr/>
          <a:lstStyle>
            <a:lvl1pPr marL="0" indent="0">
              <a:buNone/>
              <a:defRPr sz="5400" b="1"/>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a:p>
            <a:pPr lvl="1"/>
            <a:r>
              <a:rPr lang="sv-SE" dirty="0"/>
              <a:t>      </a:t>
            </a:r>
          </a:p>
        </p:txBody>
      </p:sp>
      <p:sp>
        <p:nvSpPr>
          <p:cNvPr id="11" name="Platshållare för text 8">
            <a:extLst>
              <a:ext uri="{FF2B5EF4-FFF2-40B4-BE49-F238E27FC236}">
                <a16:creationId xmlns:a16="http://schemas.microsoft.com/office/drawing/2014/main" id="{00EA962F-9B6F-2049-91D6-1AD61FD0A07B}"/>
              </a:ext>
            </a:extLst>
          </p:cNvPr>
          <p:cNvSpPr>
            <a:spLocks noGrp="1"/>
          </p:cNvSpPr>
          <p:nvPr>
            <p:ph type="body" sz="quarter" idx="11"/>
          </p:nvPr>
        </p:nvSpPr>
        <p:spPr>
          <a:xfrm>
            <a:off x="872524" y="3068365"/>
            <a:ext cx="8712200" cy="1439863"/>
          </a:xfrm>
        </p:spPr>
        <p:txBody>
          <a:bodyPr>
            <a:normAutofit/>
          </a:bodyPr>
          <a:lstStyle>
            <a:lvl1pPr marL="0" indent="0">
              <a:buNone/>
              <a:defRPr sz="4000"/>
            </a:lvl1pPr>
          </a:lstStyle>
          <a:p>
            <a:pPr lvl="0"/>
            <a:r>
              <a:rPr lang="sv-SE" dirty="0"/>
              <a:t>Klicka här för att ändra format på bakgrundstexten</a:t>
            </a:r>
          </a:p>
        </p:txBody>
      </p:sp>
      <p:sp>
        <p:nvSpPr>
          <p:cNvPr id="17" name="Platshållare för text 14">
            <a:extLst>
              <a:ext uri="{FF2B5EF4-FFF2-40B4-BE49-F238E27FC236}">
                <a16:creationId xmlns:a16="http://schemas.microsoft.com/office/drawing/2014/main" id="{8FE4B620-1A66-D349-9A97-5268B9774360}"/>
              </a:ext>
            </a:extLst>
          </p:cNvPr>
          <p:cNvSpPr>
            <a:spLocks noGrp="1"/>
          </p:cNvSpPr>
          <p:nvPr>
            <p:ph type="body" sz="quarter" idx="12" hasCustomPrompt="1"/>
          </p:nvPr>
        </p:nvSpPr>
        <p:spPr>
          <a:xfrm>
            <a:off x="872524" y="5122642"/>
            <a:ext cx="4676337" cy="568325"/>
          </a:xfrm>
        </p:spPr>
        <p:txBody>
          <a:bodyPr>
            <a:normAutofit/>
          </a:bodyPr>
          <a:lstStyle>
            <a:lvl1pPr marL="0" indent="0">
              <a:buNone/>
              <a:defRPr sz="1600"/>
            </a:lvl1pPr>
          </a:lstStyle>
          <a:p>
            <a:pPr lvl="0"/>
            <a:r>
              <a:rPr lang="sv-SE" dirty="0"/>
              <a:t>Klicka här för att lägga till namn</a:t>
            </a:r>
          </a:p>
        </p:txBody>
      </p:sp>
      <p:sp>
        <p:nvSpPr>
          <p:cNvPr id="18" name="Date Placeholder 3">
            <a:extLst>
              <a:ext uri="{FF2B5EF4-FFF2-40B4-BE49-F238E27FC236}">
                <a16:creationId xmlns:a16="http://schemas.microsoft.com/office/drawing/2014/main" id="{59C9614F-CFC4-6441-BE88-BFA958120BF0}"/>
              </a:ext>
            </a:extLst>
          </p:cNvPr>
          <p:cNvSpPr>
            <a:spLocks noGrp="1"/>
          </p:cNvSpPr>
          <p:nvPr>
            <p:ph type="dt" sz="half" idx="13"/>
          </p:nvPr>
        </p:nvSpPr>
        <p:spPr>
          <a:xfrm>
            <a:off x="872524" y="5690967"/>
            <a:ext cx="2743200" cy="365125"/>
          </a:xfrm>
          <a:prstGeom prst="rect">
            <a:avLst/>
          </a:prstGeom>
        </p:spPr>
        <p:txBody>
          <a:bodyPr anchor="t"/>
          <a:lstStyle>
            <a:lvl1pPr>
              <a:defRPr sz="1400">
                <a:solidFill>
                  <a:srgbClr val="66425F"/>
                </a:solidFill>
              </a:defRPr>
            </a:lvl1pPr>
          </a:lstStyle>
          <a:p>
            <a:fld id="{0F848EBE-8DCE-4B3B-8834-87DBDAFDC3BC}" type="datetime1">
              <a:rPr lang="sv-SE" smtClean="0"/>
              <a:pPr/>
              <a:t>2023-03-14</a:t>
            </a:fld>
            <a:endParaRPr lang="en-US" dirty="0"/>
          </a:p>
        </p:txBody>
      </p:sp>
    </p:spTree>
    <p:extLst>
      <p:ext uri="{BB962C8B-B14F-4D97-AF65-F5344CB8AC3E}">
        <p14:creationId xmlns:p14="http://schemas.microsoft.com/office/powerpoint/2010/main" val="2063920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håll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66425F"/>
                </a:solidFill>
              </a:defRPr>
            </a:lvl1p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rgbClr val="66425F"/>
                </a:solidFill>
              </a:defRPr>
            </a:lvl1pPr>
            <a:lvl2pPr>
              <a:defRPr sz="2000">
                <a:solidFill>
                  <a:srgbClr val="66425F"/>
                </a:solidFill>
              </a:defRPr>
            </a:lvl2pPr>
            <a:lvl3pPr>
              <a:defRPr sz="1800">
                <a:solidFill>
                  <a:srgbClr val="66425F"/>
                </a:solidFill>
              </a:defRPr>
            </a:lvl3pPr>
            <a:lvl4pPr>
              <a:defRPr sz="1600">
                <a:solidFill>
                  <a:srgbClr val="66425F"/>
                </a:solidFill>
              </a:defRPr>
            </a:lvl4pPr>
            <a:lvl5pPr>
              <a:defRPr sz="1600">
                <a:solidFill>
                  <a:srgbClr val="66425F"/>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253658" y="1"/>
            <a:ext cx="4619751" cy="6858000"/>
          </a:xfrm>
        </p:spPr>
        <p:txBody>
          <a:bodyPr/>
          <a:lstStyle>
            <a:lvl1pPr marL="0" indent="0">
              <a:buNone/>
              <a:defRPr/>
            </a:lvl1pPr>
          </a:lstStyle>
          <a:p>
            <a:endParaRPr lang="en-US" dirty="0"/>
          </a:p>
        </p:txBody>
      </p:sp>
    </p:spTree>
    <p:extLst>
      <p:ext uri="{BB962C8B-B14F-4D97-AF65-F5344CB8AC3E}">
        <p14:creationId xmlns:p14="http://schemas.microsoft.com/office/powerpoint/2010/main" val="1019474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nnehåll med utfallande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66425F"/>
                </a:solidFill>
              </a:defRPr>
            </a:lvl1p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rgbClr val="66425F"/>
                </a:solidFill>
              </a:defRPr>
            </a:lvl1pPr>
            <a:lvl2pPr>
              <a:defRPr sz="2000">
                <a:solidFill>
                  <a:srgbClr val="66425F"/>
                </a:solidFill>
              </a:defRPr>
            </a:lvl2pPr>
            <a:lvl3pPr>
              <a:defRPr sz="1800">
                <a:solidFill>
                  <a:srgbClr val="66425F"/>
                </a:solidFill>
              </a:defRPr>
            </a:lvl3pPr>
            <a:lvl4pPr>
              <a:defRPr sz="1600">
                <a:solidFill>
                  <a:srgbClr val="66425F"/>
                </a:solidFill>
              </a:defRPr>
            </a:lvl4pPr>
            <a:lvl5pPr>
              <a:defRPr sz="1600">
                <a:solidFill>
                  <a:srgbClr val="66425F"/>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icture Placeholder 5">
            <a:extLst>
              <a:ext uri="{FF2B5EF4-FFF2-40B4-BE49-F238E27FC236}">
                <a16:creationId xmlns:a16="http://schemas.microsoft.com/office/drawing/2014/main" id="{BFDD9ED7-3DBB-2B43-B122-81AC8B936873}"/>
              </a:ext>
            </a:extLst>
          </p:cNvPr>
          <p:cNvSpPr>
            <a:spLocks noGrp="1"/>
          </p:cNvSpPr>
          <p:nvPr>
            <p:ph type="pic" sz="quarter" idx="13"/>
          </p:nvPr>
        </p:nvSpPr>
        <p:spPr>
          <a:xfrm>
            <a:off x="6642540" y="1"/>
            <a:ext cx="5549460" cy="6858000"/>
          </a:xfrm>
        </p:spPr>
        <p:txBody>
          <a:bodyPr/>
          <a:lstStyle>
            <a:lvl1pPr marL="0" indent="0">
              <a:buNone/>
              <a:defRPr/>
            </a:lvl1pPr>
          </a:lstStyle>
          <a:p>
            <a:r>
              <a:rPr lang="sv-SE"/>
              <a:t>Klicka på ikonen för att lägga till en bild</a:t>
            </a:r>
            <a:endParaRPr lang="en-US" dirty="0"/>
          </a:p>
        </p:txBody>
      </p:sp>
    </p:spTree>
    <p:extLst>
      <p:ext uri="{BB962C8B-B14F-4D97-AF65-F5344CB8AC3E}">
        <p14:creationId xmlns:p14="http://schemas.microsoft.com/office/powerpoint/2010/main" val="4177782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ehåll med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66425F"/>
                </a:solidFill>
              </a:defRPr>
            </a:lvl1p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rgbClr val="66425F"/>
                </a:solidFill>
              </a:defRPr>
            </a:lvl1pPr>
            <a:lvl2pPr>
              <a:defRPr sz="2000">
                <a:solidFill>
                  <a:srgbClr val="66425F"/>
                </a:solidFill>
              </a:defRPr>
            </a:lvl2pPr>
            <a:lvl3pPr>
              <a:defRPr sz="1800">
                <a:solidFill>
                  <a:srgbClr val="66425F"/>
                </a:solidFill>
              </a:defRPr>
            </a:lvl3pPr>
            <a:lvl4pPr>
              <a:defRPr sz="1600">
                <a:solidFill>
                  <a:srgbClr val="66425F"/>
                </a:solidFill>
              </a:defRPr>
            </a:lvl4pPr>
            <a:lvl5pPr>
              <a:defRPr sz="1600">
                <a:solidFill>
                  <a:srgbClr val="66425F"/>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195282" y="-1646"/>
            <a:ext cx="4666591" cy="3349487"/>
          </a:xfrm>
        </p:spPr>
        <p:txBody>
          <a:bodyPr/>
          <a:lstStyle>
            <a:lvl1pPr marL="0" indent="0">
              <a:buNone/>
              <a:defRPr/>
            </a:lvl1pPr>
          </a:lstStyle>
          <a:p>
            <a:endParaRPr lang="en-US" dirty="0"/>
          </a:p>
        </p:txBody>
      </p:sp>
      <p:sp>
        <p:nvSpPr>
          <p:cNvPr id="7" name="Picture Placeholder 5">
            <a:extLst>
              <a:ext uri="{FF2B5EF4-FFF2-40B4-BE49-F238E27FC236}">
                <a16:creationId xmlns:a16="http://schemas.microsoft.com/office/drawing/2014/main" id="{D2526926-586C-1643-8834-B4177B8F858A}"/>
              </a:ext>
            </a:extLst>
          </p:cNvPr>
          <p:cNvSpPr>
            <a:spLocks noGrp="1"/>
          </p:cNvSpPr>
          <p:nvPr>
            <p:ph type="pic" sz="quarter" idx="14"/>
          </p:nvPr>
        </p:nvSpPr>
        <p:spPr>
          <a:xfrm>
            <a:off x="6195282" y="3347841"/>
            <a:ext cx="4666591" cy="3510159"/>
          </a:xfrm>
        </p:spPr>
        <p:txBody>
          <a:bodyPr/>
          <a:lstStyle>
            <a:lvl1pPr marL="0" indent="0">
              <a:buNone/>
              <a:defRPr/>
            </a:lvl1pPr>
          </a:lstStyle>
          <a:p>
            <a:endParaRPr lang="en-US" dirty="0"/>
          </a:p>
        </p:txBody>
      </p:sp>
    </p:spTree>
    <p:extLst>
      <p:ext uri="{BB962C8B-B14F-4D97-AF65-F5344CB8AC3E}">
        <p14:creationId xmlns:p14="http://schemas.microsoft.com/office/powerpoint/2010/main" val="1043254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ehåll med två bilder utfallan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66425F"/>
                </a:solidFill>
              </a:defRPr>
            </a:lvl1p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rgbClr val="66425F"/>
                </a:solidFill>
              </a:defRPr>
            </a:lvl1pPr>
            <a:lvl2pPr>
              <a:defRPr sz="2000">
                <a:solidFill>
                  <a:srgbClr val="66425F"/>
                </a:solidFill>
              </a:defRPr>
            </a:lvl2pPr>
            <a:lvl3pPr>
              <a:defRPr sz="1800">
                <a:solidFill>
                  <a:srgbClr val="66425F"/>
                </a:solidFill>
              </a:defRPr>
            </a:lvl3pPr>
            <a:lvl4pPr>
              <a:defRPr sz="1600">
                <a:solidFill>
                  <a:srgbClr val="66425F"/>
                </a:solidFill>
              </a:defRPr>
            </a:lvl4pPr>
            <a:lvl5pPr>
              <a:defRPr sz="1600">
                <a:solidFill>
                  <a:srgbClr val="66425F"/>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642540" y="0"/>
            <a:ext cx="5549460" cy="3428999"/>
          </a:xfrm>
        </p:spPr>
        <p:txBody>
          <a:bodyPr/>
          <a:lstStyle>
            <a:lvl1pPr marL="0" indent="0">
              <a:buNone/>
              <a:defRPr/>
            </a:lvl1pPr>
          </a:lstStyle>
          <a:p>
            <a:endParaRPr lang="en-US" dirty="0"/>
          </a:p>
        </p:txBody>
      </p:sp>
      <p:sp>
        <p:nvSpPr>
          <p:cNvPr id="7" name="Picture Placeholder 5">
            <a:extLst>
              <a:ext uri="{FF2B5EF4-FFF2-40B4-BE49-F238E27FC236}">
                <a16:creationId xmlns:a16="http://schemas.microsoft.com/office/drawing/2014/main" id="{D2526926-586C-1643-8834-B4177B8F858A}"/>
              </a:ext>
            </a:extLst>
          </p:cNvPr>
          <p:cNvSpPr>
            <a:spLocks noGrp="1"/>
          </p:cNvSpPr>
          <p:nvPr>
            <p:ph type="pic" sz="quarter" idx="14"/>
          </p:nvPr>
        </p:nvSpPr>
        <p:spPr>
          <a:xfrm>
            <a:off x="6642539" y="3428999"/>
            <a:ext cx="5549460" cy="3429001"/>
          </a:xfrm>
        </p:spPr>
        <p:txBody>
          <a:bodyPr/>
          <a:lstStyle>
            <a:lvl1pPr marL="0" indent="0">
              <a:buNone/>
              <a:defRPr/>
            </a:lvl1pPr>
          </a:lstStyle>
          <a:p>
            <a:endParaRPr lang="en-US" dirty="0"/>
          </a:p>
        </p:txBody>
      </p:sp>
    </p:spTree>
    <p:extLst>
      <p:ext uri="{BB962C8B-B14F-4D97-AF65-F5344CB8AC3E}">
        <p14:creationId xmlns:p14="http://schemas.microsoft.com/office/powerpoint/2010/main" val="325280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la Bild och text">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C5B880CF-8B9B-8649-8C8A-9C1A99B5F7BE}"/>
              </a:ext>
            </a:extLst>
          </p:cNvPr>
          <p:cNvSpPr>
            <a:spLocks noGrp="1"/>
          </p:cNvSpPr>
          <p:nvPr>
            <p:ph type="pic" sz="quarter" idx="13"/>
          </p:nvPr>
        </p:nvSpPr>
        <p:spPr>
          <a:xfrm>
            <a:off x="-1" y="0"/>
            <a:ext cx="12192000" cy="6858000"/>
          </a:xfrm>
        </p:spPr>
        <p:txBody>
          <a:bodyPr/>
          <a:lstStyle>
            <a:lvl1pPr marL="0" indent="0">
              <a:buNone/>
              <a:defRPr/>
            </a:lvl1pPr>
          </a:lstStyle>
          <a:p>
            <a:r>
              <a:rPr lang="sv-SE"/>
              <a:t>Klicka på ikonen för att lägga till en bild</a:t>
            </a:r>
            <a:endParaRPr lang="en-US" dirty="0"/>
          </a:p>
        </p:txBody>
      </p:sp>
      <p:sp>
        <p:nvSpPr>
          <p:cNvPr id="14" name="Platshållare för text 2">
            <a:extLst>
              <a:ext uri="{FF2B5EF4-FFF2-40B4-BE49-F238E27FC236}">
                <a16:creationId xmlns:a16="http://schemas.microsoft.com/office/drawing/2014/main" id="{67AC815F-4567-1449-8D47-A1EB76C8619D}"/>
              </a:ext>
            </a:extLst>
          </p:cNvPr>
          <p:cNvSpPr>
            <a:spLocks noGrp="1"/>
          </p:cNvSpPr>
          <p:nvPr>
            <p:ph type="body" sz="quarter" idx="10"/>
          </p:nvPr>
        </p:nvSpPr>
        <p:spPr>
          <a:xfrm>
            <a:off x="872523" y="1177105"/>
            <a:ext cx="9055247" cy="1808162"/>
          </a:xfrm>
        </p:spPr>
        <p:txBody>
          <a:bodyPr/>
          <a:lstStyle>
            <a:lvl1pPr marL="0" indent="0">
              <a:buNone/>
              <a:defRPr sz="5400" b="1">
                <a:solidFill>
                  <a:srgbClr val="E1DAE2"/>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15" name="Platshållare för text 8">
            <a:extLst>
              <a:ext uri="{FF2B5EF4-FFF2-40B4-BE49-F238E27FC236}">
                <a16:creationId xmlns:a16="http://schemas.microsoft.com/office/drawing/2014/main" id="{D09235EB-6FE8-1044-BD58-39947876E3C5}"/>
              </a:ext>
            </a:extLst>
          </p:cNvPr>
          <p:cNvSpPr>
            <a:spLocks noGrp="1"/>
          </p:cNvSpPr>
          <p:nvPr>
            <p:ph type="body" sz="quarter" idx="11"/>
          </p:nvPr>
        </p:nvSpPr>
        <p:spPr>
          <a:xfrm>
            <a:off x="872524" y="3068365"/>
            <a:ext cx="5129515" cy="1923021"/>
          </a:xfrm>
        </p:spPr>
        <p:txBody>
          <a:bodyPr>
            <a:normAutofit/>
          </a:bodyPr>
          <a:lstStyle>
            <a:lvl1pPr marL="0" indent="0">
              <a:buNone/>
              <a:defRPr sz="4000" b="0">
                <a:solidFill>
                  <a:srgbClr val="E1DAE2"/>
                </a:solidFill>
              </a:defRPr>
            </a:lvl1pPr>
          </a:lstStyle>
          <a:p>
            <a:pPr lvl="0"/>
            <a:r>
              <a:rPr lang="sv-SE"/>
              <a:t>Klicka här för att ändra format på bakgrundstexten</a:t>
            </a:r>
          </a:p>
        </p:txBody>
      </p:sp>
      <p:sp>
        <p:nvSpPr>
          <p:cNvPr id="16" name="Platshållare för text 14">
            <a:extLst>
              <a:ext uri="{FF2B5EF4-FFF2-40B4-BE49-F238E27FC236}">
                <a16:creationId xmlns:a16="http://schemas.microsoft.com/office/drawing/2014/main" id="{4EA3D7B8-287C-F449-8E2A-BF4ACA4D3339}"/>
              </a:ext>
            </a:extLst>
          </p:cNvPr>
          <p:cNvSpPr>
            <a:spLocks noGrp="1"/>
          </p:cNvSpPr>
          <p:nvPr>
            <p:ph type="body" sz="quarter" idx="12" hasCustomPrompt="1"/>
          </p:nvPr>
        </p:nvSpPr>
        <p:spPr>
          <a:xfrm>
            <a:off x="872524" y="5122642"/>
            <a:ext cx="4676337" cy="568325"/>
          </a:xfrm>
        </p:spPr>
        <p:txBody>
          <a:bodyPr>
            <a:normAutofit/>
          </a:bodyPr>
          <a:lstStyle>
            <a:lvl1pPr marL="0" indent="0">
              <a:buNone/>
              <a:defRPr sz="1600">
                <a:solidFill>
                  <a:srgbClr val="E1DAE2"/>
                </a:solidFill>
              </a:defRPr>
            </a:lvl1pPr>
          </a:lstStyle>
          <a:p>
            <a:pPr lvl="0"/>
            <a:r>
              <a:rPr lang="sv-SE" dirty="0"/>
              <a:t>Klicka här för att lägga till namn</a:t>
            </a:r>
          </a:p>
        </p:txBody>
      </p:sp>
      <p:sp>
        <p:nvSpPr>
          <p:cNvPr id="17" name="Date Placeholder 3">
            <a:extLst>
              <a:ext uri="{FF2B5EF4-FFF2-40B4-BE49-F238E27FC236}">
                <a16:creationId xmlns:a16="http://schemas.microsoft.com/office/drawing/2014/main" id="{D3557F8C-F8DE-2341-AC08-0C03374C12C3}"/>
              </a:ext>
            </a:extLst>
          </p:cNvPr>
          <p:cNvSpPr>
            <a:spLocks noGrp="1"/>
          </p:cNvSpPr>
          <p:nvPr>
            <p:ph type="dt" sz="half" idx="14"/>
          </p:nvPr>
        </p:nvSpPr>
        <p:spPr>
          <a:xfrm>
            <a:off x="872524" y="5690967"/>
            <a:ext cx="2743200" cy="365125"/>
          </a:xfrm>
          <a:prstGeom prst="rect">
            <a:avLst/>
          </a:prstGeom>
        </p:spPr>
        <p:txBody>
          <a:bodyPr anchor="t"/>
          <a:lstStyle>
            <a:lvl1pPr>
              <a:defRPr sz="1400">
                <a:solidFill>
                  <a:srgbClr val="E1DAE2"/>
                </a:solidFill>
              </a:defRPr>
            </a:lvl1pPr>
          </a:lstStyle>
          <a:p>
            <a:fld id="{0F848EBE-8DCE-4B3B-8834-87DBDAFDC3BC}" type="datetime1">
              <a:rPr lang="sv-SE" smtClean="0"/>
              <a:pPr/>
              <a:t>2023-03-14</a:t>
            </a:fld>
            <a:endParaRPr lang="en-US" dirty="0"/>
          </a:p>
        </p:txBody>
      </p:sp>
      <p:sp>
        <p:nvSpPr>
          <p:cNvPr id="18" name="Rektangel 17">
            <a:extLst>
              <a:ext uri="{FF2B5EF4-FFF2-40B4-BE49-F238E27FC236}">
                <a16:creationId xmlns:a16="http://schemas.microsoft.com/office/drawing/2014/main" id="{7B88B813-CD80-9A47-981E-36E6211BCB5E}"/>
              </a:ext>
            </a:extLst>
          </p:cNvPr>
          <p:cNvSpPr/>
          <p:nvPr userDrawn="1"/>
        </p:nvSpPr>
        <p:spPr>
          <a:xfrm>
            <a:off x="10917798" y="0"/>
            <a:ext cx="1274201" cy="6858000"/>
          </a:xfrm>
          <a:prstGeom prst="rect">
            <a:avLst/>
          </a:prstGeom>
          <a:solidFill>
            <a:srgbClr val="66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BE57A7DA-7E2A-8444-90A6-8C97418FA9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5477" y="5774093"/>
            <a:ext cx="522874" cy="805740"/>
          </a:xfrm>
          <a:prstGeom prst="rect">
            <a:avLst/>
          </a:prstGeom>
        </p:spPr>
      </p:pic>
    </p:spTree>
    <p:extLst>
      <p:ext uri="{BB962C8B-B14F-4D97-AF65-F5344CB8AC3E}">
        <p14:creationId xmlns:p14="http://schemas.microsoft.com/office/powerpoint/2010/main" val="582671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juslila bakgrund med rubrik och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9509559" cy="882288"/>
          </a:xfrm>
          <a:prstGeom prst="rect">
            <a:avLst/>
          </a:prstGeom>
        </p:spPr>
        <p:txBody>
          <a:bodyPr>
            <a:noAutofit/>
          </a:bodyPr>
          <a:lstStyle>
            <a:lvl1pPr algn="l">
              <a:defRPr sz="3600">
                <a:solidFill>
                  <a:srgbClr val="66425F"/>
                </a:solidFill>
              </a:defRPr>
            </a:lvl1p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5" y="1514074"/>
            <a:ext cx="9509559" cy="4634882"/>
          </a:xfrm>
        </p:spPr>
        <p:txBody>
          <a:bodyPr>
            <a:normAutofit/>
          </a:bodyPr>
          <a:lstStyle>
            <a:lvl1pPr>
              <a:defRPr sz="2400">
                <a:solidFill>
                  <a:srgbClr val="66425F"/>
                </a:solidFill>
              </a:defRPr>
            </a:lvl1pPr>
            <a:lvl2pPr>
              <a:defRPr sz="2000">
                <a:solidFill>
                  <a:srgbClr val="66425F"/>
                </a:solidFill>
              </a:defRPr>
            </a:lvl2pPr>
            <a:lvl3pPr>
              <a:defRPr sz="1800">
                <a:solidFill>
                  <a:srgbClr val="66425F"/>
                </a:solidFill>
              </a:defRPr>
            </a:lvl3pPr>
            <a:lvl4pPr>
              <a:defRPr sz="1600">
                <a:solidFill>
                  <a:srgbClr val="66425F"/>
                </a:solidFill>
              </a:defRPr>
            </a:lvl4pPr>
            <a:lvl5pPr>
              <a:defRPr sz="1600">
                <a:solidFill>
                  <a:srgbClr val="66425F"/>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14021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510DD531-370B-D548-BBC7-70F66D0F0696}"/>
              </a:ext>
            </a:extLst>
          </p:cNvPr>
          <p:cNvSpPr/>
          <p:nvPr userDrawn="1"/>
        </p:nvSpPr>
        <p:spPr>
          <a:xfrm>
            <a:off x="0" y="0"/>
            <a:ext cx="12192000" cy="992777"/>
          </a:xfrm>
          <a:prstGeom prst="rect">
            <a:avLst/>
          </a:prstGeom>
          <a:solidFill>
            <a:srgbClr val="E1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2691A9E1-BBDC-9440-B2CA-B850E5F260F5}"/>
              </a:ext>
            </a:extLst>
          </p:cNvPr>
          <p:cNvSpPr/>
          <p:nvPr userDrawn="1"/>
        </p:nvSpPr>
        <p:spPr>
          <a:xfrm>
            <a:off x="10938423" y="1"/>
            <a:ext cx="1253575" cy="6858000"/>
          </a:xfrm>
          <a:prstGeom prst="rect">
            <a:avLst/>
          </a:prstGeom>
          <a:solidFill>
            <a:srgbClr val="E1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cture Placeholder 4">
            <a:extLst>
              <a:ext uri="{FF2B5EF4-FFF2-40B4-BE49-F238E27FC236}">
                <a16:creationId xmlns:a16="http://schemas.microsoft.com/office/drawing/2014/main" id="{E2CF2AB2-E280-6449-AA8D-328950FCDB38}"/>
              </a:ext>
            </a:extLst>
          </p:cNvPr>
          <p:cNvSpPr>
            <a:spLocks noGrp="1"/>
          </p:cNvSpPr>
          <p:nvPr>
            <p:ph type="pic" sz="quarter" idx="13"/>
          </p:nvPr>
        </p:nvSpPr>
        <p:spPr>
          <a:xfrm>
            <a:off x="-2" y="992777"/>
            <a:ext cx="12192000" cy="4860263"/>
          </a:xfrm>
        </p:spPr>
        <p:txBody>
          <a:bodyPr/>
          <a:lstStyle>
            <a:lvl1pPr marL="0" indent="0">
              <a:buNone/>
              <a:defRPr/>
            </a:lvl1pPr>
          </a:lstStyle>
          <a:p>
            <a:r>
              <a:rPr lang="sv-SE" dirty="0"/>
              <a:t>Klicka på ikonen för att lägga till en bild</a:t>
            </a:r>
            <a:endParaRPr lang="en-US" dirty="0"/>
          </a:p>
        </p:txBody>
      </p:sp>
      <p:sp>
        <p:nvSpPr>
          <p:cNvPr id="11" name="Platshållare för text 2">
            <a:extLst>
              <a:ext uri="{FF2B5EF4-FFF2-40B4-BE49-F238E27FC236}">
                <a16:creationId xmlns:a16="http://schemas.microsoft.com/office/drawing/2014/main" id="{62641895-2CB8-8746-AA5A-02F3A1D4F549}"/>
              </a:ext>
            </a:extLst>
          </p:cNvPr>
          <p:cNvSpPr>
            <a:spLocks noGrp="1"/>
          </p:cNvSpPr>
          <p:nvPr>
            <p:ph type="body" sz="quarter" idx="14"/>
          </p:nvPr>
        </p:nvSpPr>
        <p:spPr>
          <a:xfrm>
            <a:off x="651147" y="329608"/>
            <a:ext cx="10598150" cy="388419"/>
          </a:xfrm>
        </p:spPr>
        <p:txBody>
          <a:bodyPr anchor="ctr" anchorCtr="0">
            <a:noAutofit/>
          </a:bodyPr>
          <a:lstStyle>
            <a:lvl1pPr marL="0" indent="0">
              <a:buNone/>
              <a:defRPr sz="2400"/>
            </a:lvl1pPr>
          </a:lstStyle>
          <a:p>
            <a:pPr lvl="0"/>
            <a:r>
              <a:rPr lang="sv-SE" dirty="0"/>
              <a:t>Klicka här för att ändra format på bakgrundstexten</a:t>
            </a:r>
          </a:p>
        </p:txBody>
      </p:sp>
      <p:sp>
        <p:nvSpPr>
          <p:cNvPr id="12" name="Platshållare för text 2">
            <a:extLst>
              <a:ext uri="{FF2B5EF4-FFF2-40B4-BE49-F238E27FC236}">
                <a16:creationId xmlns:a16="http://schemas.microsoft.com/office/drawing/2014/main" id="{A0A8DDE7-803B-8440-900B-20AC0EB6DB93}"/>
              </a:ext>
            </a:extLst>
          </p:cNvPr>
          <p:cNvSpPr>
            <a:spLocks noGrp="1"/>
          </p:cNvSpPr>
          <p:nvPr>
            <p:ph type="body" sz="quarter" idx="15"/>
          </p:nvPr>
        </p:nvSpPr>
        <p:spPr>
          <a:xfrm>
            <a:off x="651147" y="6096616"/>
            <a:ext cx="11067887" cy="553098"/>
          </a:xfrm>
        </p:spPr>
        <p:txBody>
          <a:bodyPr anchor="ctr" anchorCtr="0">
            <a:noAutofit/>
          </a:bodyPr>
          <a:lstStyle>
            <a:lvl1pPr marL="0" indent="0">
              <a:buNone/>
              <a:defRPr sz="3600"/>
            </a:lvl1pPr>
          </a:lstStyle>
          <a:p>
            <a:pPr lvl="0"/>
            <a:r>
              <a:rPr lang="sv-SE" dirty="0"/>
              <a:t>Klicka här för att ändra format på bakgrundstexten</a:t>
            </a:r>
          </a:p>
        </p:txBody>
      </p:sp>
    </p:spTree>
    <p:extLst>
      <p:ext uri="{BB962C8B-B14F-4D97-AF65-F5344CB8AC3E}">
        <p14:creationId xmlns:p14="http://schemas.microsoft.com/office/powerpoint/2010/main" val="1414617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C2F92A9-7F9B-5C40-919B-3D108FCA2431}"/>
              </a:ext>
            </a:extLst>
          </p:cNvPr>
          <p:cNvSpPr>
            <a:spLocks noGrp="1"/>
          </p:cNvSpPr>
          <p:nvPr>
            <p:ph sz="half" idx="1"/>
          </p:nvPr>
        </p:nvSpPr>
        <p:spPr>
          <a:xfrm>
            <a:off x="838200" y="1825625"/>
            <a:ext cx="4876800" cy="4351338"/>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5C90F251-5A73-B943-B2A0-74E2CDE1C3E4}"/>
              </a:ext>
            </a:extLst>
          </p:cNvPr>
          <p:cNvSpPr>
            <a:spLocks noGrp="1"/>
          </p:cNvSpPr>
          <p:nvPr>
            <p:ph sz="half" idx="2"/>
          </p:nvPr>
        </p:nvSpPr>
        <p:spPr>
          <a:xfrm>
            <a:off x="5903844" y="1825625"/>
            <a:ext cx="48768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1">
            <a:extLst>
              <a:ext uri="{FF2B5EF4-FFF2-40B4-BE49-F238E27FC236}">
                <a16:creationId xmlns:a16="http://schemas.microsoft.com/office/drawing/2014/main" id="{F6576349-066F-A447-9635-DC86042F87D8}"/>
              </a:ext>
            </a:extLst>
          </p:cNvPr>
          <p:cNvSpPr>
            <a:spLocks noGrp="1"/>
          </p:cNvSpPr>
          <p:nvPr>
            <p:ph type="title"/>
          </p:nvPr>
        </p:nvSpPr>
        <p:spPr>
          <a:xfrm>
            <a:off x="759856" y="315893"/>
            <a:ext cx="9789418" cy="882288"/>
          </a:xfrm>
          <a:prstGeom prst="rect">
            <a:avLst/>
          </a:prstGeom>
        </p:spPr>
        <p:txBody>
          <a:bodyPr>
            <a:noAutofit/>
          </a:bodyPr>
          <a:lstStyle>
            <a:lvl1pPr algn="l">
              <a:defRPr sz="3600">
                <a:solidFill>
                  <a:srgbClr val="66425F"/>
                </a:solidFill>
              </a:defRPr>
            </a:lvl1pPr>
          </a:lstStyle>
          <a:p>
            <a:r>
              <a:rPr lang="sv-SE" dirty="0"/>
              <a:t>Klicka här för att ändra mall för rubrikformat</a:t>
            </a:r>
          </a:p>
        </p:txBody>
      </p:sp>
    </p:spTree>
    <p:extLst>
      <p:ext uri="{BB962C8B-B14F-4D97-AF65-F5344CB8AC3E}">
        <p14:creationId xmlns:p14="http://schemas.microsoft.com/office/powerpoint/2010/main" val="4210456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juslila bakgrund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699906" y="757326"/>
            <a:ext cx="9673805" cy="1325563"/>
          </a:xfrm>
          <a:prstGeom prst="rect">
            <a:avLst/>
          </a:prstGeom>
        </p:spPr>
        <p:txBody>
          <a:bodyPr>
            <a:noAutofit/>
          </a:bodyPr>
          <a:lstStyle>
            <a:lvl1pPr algn="ct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12C67C05-F033-6240-A993-E51E59D0354A}"/>
              </a:ext>
            </a:extLst>
          </p:cNvPr>
          <p:cNvSpPr>
            <a:spLocks noGrp="1"/>
          </p:cNvSpPr>
          <p:nvPr>
            <p:ph type="body" sz="quarter" idx="10"/>
          </p:nvPr>
        </p:nvSpPr>
        <p:spPr>
          <a:xfrm>
            <a:off x="1294215" y="2274799"/>
            <a:ext cx="8485186" cy="1503825"/>
          </a:xfrm>
        </p:spPr>
        <p:txBody>
          <a:bodyPr>
            <a:normAutofit/>
          </a:bodyPr>
          <a:lstStyle>
            <a:lvl1pPr marL="0" indent="0" algn="ctr">
              <a:buNone/>
              <a:defRPr sz="3600"/>
            </a:lvl1pPr>
          </a:lstStyle>
          <a:p>
            <a:pPr lvl="0"/>
            <a:r>
              <a:rPr lang="sv-SE" dirty="0"/>
              <a:t>Klicka här för att ändra format på bakgrundstexten</a:t>
            </a:r>
          </a:p>
        </p:txBody>
      </p:sp>
    </p:spTree>
    <p:extLst>
      <p:ext uri="{BB962C8B-B14F-4D97-AF65-F5344CB8AC3E}">
        <p14:creationId xmlns:p14="http://schemas.microsoft.com/office/powerpoint/2010/main" val="677782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juslila bakgrun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2C67C05-F033-6240-A993-E51E59D0354A}"/>
              </a:ext>
            </a:extLst>
          </p:cNvPr>
          <p:cNvSpPr>
            <a:spLocks noGrp="1"/>
          </p:cNvSpPr>
          <p:nvPr>
            <p:ph type="body" sz="quarter" idx="10"/>
          </p:nvPr>
        </p:nvSpPr>
        <p:spPr>
          <a:xfrm>
            <a:off x="1262684" y="876924"/>
            <a:ext cx="8485186" cy="5040400"/>
          </a:xfrm>
        </p:spPr>
        <p:txBody>
          <a:bodyPr>
            <a:normAutofit/>
          </a:bodyPr>
          <a:lstStyle>
            <a:lvl1pPr marL="0" indent="0" algn="ctr">
              <a:buNone/>
              <a:defRPr sz="6000" b="1"/>
            </a:lvl1pPr>
          </a:lstStyle>
          <a:p>
            <a:pPr lvl="0"/>
            <a:r>
              <a:rPr lang="sv-SE" dirty="0"/>
              <a:t>Klicka här för att ändra format på bakgrundstexten</a:t>
            </a:r>
          </a:p>
        </p:txBody>
      </p:sp>
    </p:spTree>
    <p:extLst>
      <p:ext uri="{BB962C8B-B14F-4D97-AF65-F5344CB8AC3E}">
        <p14:creationId xmlns:p14="http://schemas.microsoft.com/office/powerpoint/2010/main" val="2750131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juslila bakgrund med logga och grafiskt el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562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sida med logg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624B0C8-274D-954B-920E-AA16AFDCABC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pil&#10;&#10;Automatiskt genererad beskrivning">
            <a:extLst>
              <a:ext uri="{FF2B5EF4-FFF2-40B4-BE49-F238E27FC236}">
                <a16:creationId xmlns:a16="http://schemas.microsoft.com/office/drawing/2014/main" id="{A071FF56-94CD-E84D-8AAB-AEDDABDB12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4913" y="5767378"/>
            <a:ext cx="522874" cy="819169"/>
          </a:xfrm>
          <a:prstGeom prst="rect">
            <a:avLst/>
          </a:prstGeom>
        </p:spPr>
      </p:pic>
    </p:spTree>
    <p:extLst>
      <p:ext uri="{BB962C8B-B14F-4D97-AF65-F5344CB8AC3E}">
        <p14:creationId xmlns:p14="http://schemas.microsoft.com/office/powerpoint/2010/main" val="1009877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61533C3-F98A-4FE7-80EC-7A12B2503AA7}" type="datetimeFigureOut">
              <a:rPr lang="sv-SE" smtClean="0"/>
              <a:t>2023-03-14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97F4F86-47A7-4CEC-9738-5EA3607AD6D3}" type="slidenum">
              <a:rPr lang="sv-SE" smtClean="0"/>
              <a:t>‹#›</a:t>
            </a:fld>
            <a:endParaRPr lang="sv-SE"/>
          </a:p>
        </p:txBody>
      </p:sp>
    </p:spTree>
    <p:extLst>
      <p:ext uri="{BB962C8B-B14F-4D97-AF65-F5344CB8AC3E}">
        <p14:creationId xmlns:p14="http://schemas.microsoft.com/office/powerpoint/2010/main" val="28791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håll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E1DAE2"/>
                </a:solidFill>
              </a:defRPr>
            </a:lvl1p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lnSpc>
                <a:spcPct val="100000"/>
              </a:lnSpc>
              <a:defRPr sz="2400">
                <a:solidFill>
                  <a:srgbClr val="E1DAE2"/>
                </a:solidFill>
              </a:defRPr>
            </a:lvl1pPr>
            <a:lvl2pPr>
              <a:lnSpc>
                <a:spcPct val="100000"/>
              </a:lnSpc>
              <a:defRPr sz="2000">
                <a:solidFill>
                  <a:srgbClr val="E1DAE2"/>
                </a:solidFill>
              </a:defRPr>
            </a:lvl2pPr>
            <a:lvl3pPr>
              <a:lnSpc>
                <a:spcPct val="100000"/>
              </a:lnSpc>
              <a:defRPr sz="1800">
                <a:solidFill>
                  <a:srgbClr val="E1DAE2"/>
                </a:solidFill>
              </a:defRPr>
            </a:lvl3pPr>
            <a:lvl4pPr>
              <a:lnSpc>
                <a:spcPct val="100000"/>
              </a:lnSpc>
              <a:defRPr sz="1600">
                <a:solidFill>
                  <a:srgbClr val="E1DAE2"/>
                </a:solidFill>
              </a:defRPr>
            </a:lvl4pPr>
            <a:lvl5pPr>
              <a:lnSpc>
                <a:spcPct val="100000"/>
              </a:lnSpc>
              <a:defRPr sz="1600">
                <a:solidFill>
                  <a:srgbClr val="E1DAE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icture Placeholder 5">
            <a:extLst>
              <a:ext uri="{FF2B5EF4-FFF2-40B4-BE49-F238E27FC236}">
                <a16:creationId xmlns:a16="http://schemas.microsoft.com/office/drawing/2014/main" id="{826AD8B7-00F1-4A44-B8EC-64F8230DF6CB}"/>
              </a:ext>
            </a:extLst>
          </p:cNvPr>
          <p:cNvSpPr>
            <a:spLocks noGrp="1"/>
          </p:cNvSpPr>
          <p:nvPr>
            <p:ph type="pic" sz="quarter" idx="13"/>
          </p:nvPr>
        </p:nvSpPr>
        <p:spPr>
          <a:xfrm>
            <a:off x="6253658" y="1"/>
            <a:ext cx="4619751" cy="6858000"/>
          </a:xfrm>
        </p:spPr>
        <p:txBody>
          <a:bodyPr/>
          <a:lstStyle>
            <a:lvl1pPr marL="0" indent="0">
              <a:buNone/>
              <a:defRPr/>
            </a:lvl1pPr>
          </a:lstStyle>
          <a:p>
            <a:r>
              <a:rPr lang="sv-SE"/>
              <a:t>Klicka på ikonen för att lägga till en bild</a:t>
            </a:r>
            <a:endParaRPr lang="en-US" dirty="0"/>
          </a:p>
        </p:txBody>
      </p:sp>
    </p:spTree>
    <p:extLst>
      <p:ext uri="{BB962C8B-B14F-4D97-AF65-F5344CB8AC3E}">
        <p14:creationId xmlns:p14="http://schemas.microsoft.com/office/powerpoint/2010/main" val="47740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nehåll med utfallande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E1DAE2"/>
                </a:solidFill>
              </a:defRPr>
            </a:lvl1p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lnSpc>
                <a:spcPct val="100000"/>
              </a:lnSpc>
              <a:defRPr sz="2400">
                <a:solidFill>
                  <a:srgbClr val="E1DAE2"/>
                </a:solidFill>
              </a:defRPr>
            </a:lvl1pPr>
            <a:lvl2pPr>
              <a:lnSpc>
                <a:spcPct val="100000"/>
              </a:lnSpc>
              <a:defRPr sz="2000">
                <a:solidFill>
                  <a:srgbClr val="E1DAE2"/>
                </a:solidFill>
              </a:defRPr>
            </a:lvl2pPr>
            <a:lvl3pPr>
              <a:lnSpc>
                <a:spcPct val="100000"/>
              </a:lnSpc>
              <a:defRPr sz="1800">
                <a:solidFill>
                  <a:srgbClr val="E1DAE2"/>
                </a:solidFill>
              </a:defRPr>
            </a:lvl3pPr>
            <a:lvl4pPr>
              <a:lnSpc>
                <a:spcPct val="100000"/>
              </a:lnSpc>
              <a:defRPr sz="1600">
                <a:solidFill>
                  <a:srgbClr val="E1DAE2"/>
                </a:solidFill>
              </a:defRPr>
            </a:lvl4pPr>
            <a:lvl5pPr>
              <a:lnSpc>
                <a:spcPct val="100000"/>
              </a:lnSpc>
              <a:defRPr sz="1600">
                <a:solidFill>
                  <a:srgbClr val="E1DAE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642540" y="1"/>
            <a:ext cx="5549460" cy="6858000"/>
          </a:xfrm>
        </p:spPr>
        <p:txBody>
          <a:bodyPr/>
          <a:lstStyle>
            <a:lvl1pPr marL="0" indent="0">
              <a:buNone/>
              <a:defRPr/>
            </a:lvl1pPr>
          </a:lstStyle>
          <a:p>
            <a:r>
              <a:rPr lang="sv-SE"/>
              <a:t>Klicka på ikonen för att lägga till en bild</a:t>
            </a:r>
            <a:endParaRPr lang="en-US" dirty="0"/>
          </a:p>
        </p:txBody>
      </p:sp>
    </p:spTree>
    <p:extLst>
      <p:ext uri="{BB962C8B-B14F-4D97-AF65-F5344CB8AC3E}">
        <p14:creationId xmlns:p14="http://schemas.microsoft.com/office/powerpoint/2010/main" val="237626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med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E1DAE2"/>
                </a:solidFill>
              </a:defRPr>
            </a:lvl1p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rgbClr val="E1DAE2"/>
                </a:solidFill>
              </a:defRPr>
            </a:lvl1pPr>
            <a:lvl2pPr>
              <a:defRPr sz="2000">
                <a:solidFill>
                  <a:srgbClr val="E1DAE2"/>
                </a:solidFill>
              </a:defRPr>
            </a:lvl2pPr>
            <a:lvl3pPr>
              <a:defRPr sz="1800">
                <a:solidFill>
                  <a:srgbClr val="E1DAE2"/>
                </a:solidFill>
              </a:defRPr>
            </a:lvl3pPr>
            <a:lvl4pPr>
              <a:defRPr sz="1600">
                <a:solidFill>
                  <a:srgbClr val="E1DAE2"/>
                </a:solidFill>
              </a:defRPr>
            </a:lvl4pPr>
            <a:lvl5pPr>
              <a:defRPr sz="1600">
                <a:solidFill>
                  <a:srgbClr val="E1DAE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281033" y="0"/>
            <a:ext cx="4473105" cy="3349256"/>
          </a:xfrm>
        </p:spPr>
        <p:txBody>
          <a:bodyPr/>
          <a:lstStyle>
            <a:lvl1pPr marL="0" indent="0">
              <a:buNone/>
              <a:defRPr/>
            </a:lvl1pPr>
          </a:lstStyle>
          <a:p>
            <a:r>
              <a:rPr lang="sv-SE"/>
              <a:t>Klicka på ikonen för att lägga till en bild</a:t>
            </a:r>
            <a:endParaRPr lang="en-US" dirty="0"/>
          </a:p>
        </p:txBody>
      </p:sp>
      <p:sp>
        <p:nvSpPr>
          <p:cNvPr id="7" name="Picture Placeholder 5">
            <a:extLst>
              <a:ext uri="{FF2B5EF4-FFF2-40B4-BE49-F238E27FC236}">
                <a16:creationId xmlns:a16="http://schemas.microsoft.com/office/drawing/2014/main" id="{D2526926-586C-1643-8834-B4177B8F858A}"/>
              </a:ext>
            </a:extLst>
          </p:cNvPr>
          <p:cNvSpPr>
            <a:spLocks noGrp="1"/>
          </p:cNvSpPr>
          <p:nvPr>
            <p:ph type="pic" sz="quarter" idx="14"/>
          </p:nvPr>
        </p:nvSpPr>
        <p:spPr>
          <a:xfrm>
            <a:off x="6281033" y="3349256"/>
            <a:ext cx="4473104" cy="3508743"/>
          </a:xfrm>
        </p:spPr>
        <p:txBody>
          <a:bodyPr/>
          <a:lstStyle>
            <a:lvl1pPr marL="0" indent="0">
              <a:buNone/>
              <a:defRPr/>
            </a:lvl1pPr>
          </a:lstStyle>
          <a:p>
            <a:r>
              <a:rPr lang="sv-SE"/>
              <a:t>Klicka på ikonen för att lägga till en bild</a:t>
            </a:r>
            <a:endParaRPr lang="en-US" dirty="0"/>
          </a:p>
        </p:txBody>
      </p:sp>
    </p:spTree>
    <p:extLst>
      <p:ext uri="{BB962C8B-B14F-4D97-AF65-F5344CB8AC3E}">
        <p14:creationId xmlns:p14="http://schemas.microsoft.com/office/powerpoint/2010/main" val="383149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med två bilder utfallan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E1DAE2"/>
                </a:solidFill>
              </a:defRPr>
            </a:lvl1p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rgbClr val="E1DAE2"/>
                </a:solidFill>
              </a:defRPr>
            </a:lvl1pPr>
            <a:lvl2pPr>
              <a:defRPr sz="2000">
                <a:solidFill>
                  <a:srgbClr val="E1DAE2"/>
                </a:solidFill>
              </a:defRPr>
            </a:lvl2pPr>
            <a:lvl3pPr>
              <a:defRPr sz="1800">
                <a:solidFill>
                  <a:srgbClr val="E1DAE2"/>
                </a:solidFill>
              </a:defRPr>
            </a:lvl3pPr>
            <a:lvl4pPr>
              <a:defRPr sz="1600">
                <a:solidFill>
                  <a:srgbClr val="E1DAE2"/>
                </a:solidFill>
              </a:defRPr>
            </a:lvl4pPr>
            <a:lvl5pPr>
              <a:defRPr sz="1600">
                <a:solidFill>
                  <a:srgbClr val="E1DAE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642540" y="0"/>
            <a:ext cx="5549460" cy="3349256"/>
          </a:xfrm>
        </p:spPr>
        <p:txBody>
          <a:bodyPr/>
          <a:lstStyle>
            <a:lvl1pPr marL="0" indent="0">
              <a:buNone/>
              <a:defRPr/>
            </a:lvl1pPr>
          </a:lstStyle>
          <a:p>
            <a:r>
              <a:rPr lang="sv-SE"/>
              <a:t>Klicka på ikonen för att lägga till en bild</a:t>
            </a:r>
            <a:endParaRPr lang="en-US" dirty="0"/>
          </a:p>
        </p:txBody>
      </p:sp>
      <p:sp>
        <p:nvSpPr>
          <p:cNvPr id="7" name="Picture Placeholder 5">
            <a:extLst>
              <a:ext uri="{FF2B5EF4-FFF2-40B4-BE49-F238E27FC236}">
                <a16:creationId xmlns:a16="http://schemas.microsoft.com/office/drawing/2014/main" id="{D2526926-586C-1643-8834-B4177B8F858A}"/>
              </a:ext>
            </a:extLst>
          </p:cNvPr>
          <p:cNvSpPr>
            <a:spLocks noGrp="1"/>
          </p:cNvSpPr>
          <p:nvPr>
            <p:ph type="pic" sz="quarter" idx="14"/>
          </p:nvPr>
        </p:nvSpPr>
        <p:spPr>
          <a:xfrm>
            <a:off x="6642539" y="3349256"/>
            <a:ext cx="5549461" cy="3508743"/>
          </a:xfrm>
        </p:spPr>
        <p:txBody>
          <a:bodyPr/>
          <a:lstStyle>
            <a:lvl1pPr marL="0" indent="0">
              <a:buNone/>
              <a:defRPr>
                <a:solidFill>
                  <a:srgbClr val="E1DAE2"/>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82929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la bakgrund med rubrik och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9509559" cy="882288"/>
          </a:xfrm>
          <a:prstGeom prst="rect">
            <a:avLst/>
          </a:prstGeom>
        </p:spPr>
        <p:txBody>
          <a:bodyPr>
            <a:noAutofit/>
          </a:bodyPr>
          <a:lstStyle>
            <a:lvl1pPr algn="l">
              <a:defRPr sz="3600">
                <a:solidFill>
                  <a:srgbClr val="E1DAE2"/>
                </a:solidFill>
              </a:defRPr>
            </a:lvl1p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5" y="1514074"/>
            <a:ext cx="9509559" cy="4634882"/>
          </a:xfrm>
        </p:spPr>
        <p:txBody>
          <a:bodyPr>
            <a:normAutofit/>
          </a:bodyPr>
          <a:lstStyle>
            <a:lvl1pPr>
              <a:defRPr sz="2400">
                <a:solidFill>
                  <a:srgbClr val="E1DAE2"/>
                </a:solidFill>
              </a:defRPr>
            </a:lvl1pPr>
            <a:lvl2pPr>
              <a:defRPr sz="2000">
                <a:solidFill>
                  <a:srgbClr val="E1DAE2"/>
                </a:solidFill>
              </a:defRPr>
            </a:lvl2pPr>
            <a:lvl3pPr>
              <a:defRPr sz="1800">
                <a:solidFill>
                  <a:srgbClr val="E1DAE2"/>
                </a:solidFill>
              </a:defRPr>
            </a:lvl3pPr>
            <a:lvl4pPr>
              <a:defRPr sz="1600">
                <a:solidFill>
                  <a:srgbClr val="E1DAE2"/>
                </a:solidFill>
              </a:defRPr>
            </a:lvl4pPr>
            <a:lvl5pPr>
              <a:defRPr sz="1600">
                <a:solidFill>
                  <a:srgbClr val="E1DAE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9711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691A9E1-BBDC-9440-B2CA-B850E5F260F5}"/>
              </a:ext>
            </a:extLst>
          </p:cNvPr>
          <p:cNvSpPr/>
          <p:nvPr userDrawn="1"/>
        </p:nvSpPr>
        <p:spPr>
          <a:xfrm>
            <a:off x="10917798" y="0"/>
            <a:ext cx="1274201" cy="6858000"/>
          </a:xfrm>
          <a:prstGeom prst="rect">
            <a:avLst/>
          </a:prstGeom>
          <a:solidFill>
            <a:srgbClr val="66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cture Placeholder 4">
            <a:extLst>
              <a:ext uri="{FF2B5EF4-FFF2-40B4-BE49-F238E27FC236}">
                <a16:creationId xmlns:a16="http://schemas.microsoft.com/office/drawing/2014/main" id="{E2CF2AB2-E280-6449-AA8D-328950FCDB38}"/>
              </a:ext>
            </a:extLst>
          </p:cNvPr>
          <p:cNvSpPr>
            <a:spLocks noGrp="1"/>
          </p:cNvSpPr>
          <p:nvPr>
            <p:ph type="pic" sz="quarter" idx="13"/>
          </p:nvPr>
        </p:nvSpPr>
        <p:spPr>
          <a:xfrm>
            <a:off x="-1" y="977761"/>
            <a:ext cx="12192000" cy="4860263"/>
          </a:xfrm>
        </p:spPr>
        <p:txBody>
          <a:bodyPr/>
          <a:lstStyle>
            <a:lvl1pPr marL="0" indent="0">
              <a:buNone/>
              <a:defRPr/>
            </a:lvl1pPr>
          </a:lstStyle>
          <a:p>
            <a:r>
              <a:rPr lang="sv-SE"/>
              <a:t>Klicka på ikonen för att lägga till en bild</a:t>
            </a:r>
            <a:endParaRPr lang="en-US" dirty="0"/>
          </a:p>
        </p:txBody>
      </p:sp>
      <p:sp>
        <p:nvSpPr>
          <p:cNvPr id="3" name="Platshållare för text 2">
            <a:extLst>
              <a:ext uri="{FF2B5EF4-FFF2-40B4-BE49-F238E27FC236}">
                <a16:creationId xmlns:a16="http://schemas.microsoft.com/office/drawing/2014/main" id="{318D5FDD-D9A1-4149-9644-349631B7F2E6}"/>
              </a:ext>
            </a:extLst>
          </p:cNvPr>
          <p:cNvSpPr>
            <a:spLocks noGrp="1"/>
          </p:cNvSpPr>
          <p:nvPr>
            <p:ph type="body" sz="quarter" idx="14"/>
          </p:nvPr>
        </p:nvSpPr>
        <p:spPr>
          <a:xfrm>
            <a:off x="651147" y="329608"/>
            <a:ext cx="10598150" cy="388419"/>
          </a:xfrm>
        </p:spPr>
        <p:txBody>
          <a:bodyPr anchor="ctr" anchorCtr="0">
            <a:noAutofit/>
          </a:bodyPr>
          <a:lstStyle>
            <a:lvl1pPr marL="0" indent="0">
              <a:buNone/>
              <a:defRPr sz="2400"/>
            </a:lvl1pPr>
          </a:lstStyle>
          <a:p>
            <a:pPr lvl="0"/>
            <a:r>
              <a:rPr lang="sv-SE"/>
              <a:t>Klicka här för att ändra format på bakgrundstexten</a:t>
            </a:r>
          </a:p>
        </p:txBody>
      </p:sp>
      <p:sp>
        <p:nvSpPr>
          <p:cNvPr id="14" name="Platshållare för text 2">
            <a:extLst>
              <a:ext uri="{FF2B5EF4-FFF2-40B4-BE49-F238E27FC236}">
                <a16:creationId xmlns:a16="http://schemas.microsoft.com/office/drawing/2014/main" id="{92FB4205-1AF0-A448-B965-B3A2ED3C9B2A}"/>
              </a:ext>
            </a:extLst>
          </p:cNvPr>
          <p:cNvSpPr>
            <a:spLocks noGrp="1"/>
          </p:cNvSpPr>
          <p:nvPr>
            <p:ph type="body" sz="quarter" idx="15"/>
          </p:nvPr>
        </p:nvSpPr>
        <p:spPr>
          <a:xfrm>
            <a:off x="651147" y="6096616"/>
            <a:ext cx="11067887" cy="553098"/>
          </a:xfrm>
        </p:spPr>
        <p:txBody>
          <a:bodyPr anchor="ctr" anchorCtr="0">
            <a:noAutofit/>
          </a:bodyPr>
          <a:lstStyle>
            <a:lvl1pPr marL="0" indent="0">
              <a:buNone/>
              <a:defRPr sz="3600"/>
            </a:lvl1pPr>
          </a:lstStyle>
          <a:p>
            <a:pPr lvl="0"/>
            <a:r>
              <a:rPr lang="sv-SE"/>
              <a:t>Klicka här för att ändra format på bakgrundstexten</a:t>
            </a:r>
          </a:p>
        </p:txBody>
      </p:sp>
    </p:spTree>
    <p:extLst>
      <p:ext uri="{BB962C8B-B14F-4D97-AF65-F5344CB8AC3E}">
        <p14:creationId xmlns:p14="http://schemas.microsoft.com/office/powerpoint/2010/main" val="49888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två spal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6" y="315893"/>
            <a:ext cx="9649418" cy="882288"/>
          </a:xfrm>
          <a:prstGeom prst="rect">
            <a:avLst/>
          </a:prstGeom>
        </p:spPr>
        <p:txBody>
          <a:bodyPr>
            <a:noAutofit/>
          </a:bodyPr>
          <a:lstStyle>
            <a:lvl1pPr algn="l">
              <a:defRPr sz="3600">
                <a:solidFill>
                  <a:srgbClr val="E1DAE2"/>
                </a:solidFill>
              </a:defRPr>
            </a:lvl1pPr>
          </a:lstStyle>
          <a:p>
            <a:r>
              <a:rPr lang="sv-SE"/>
              <a:t>Klicka här för att ändra mall för rubrikformat</a:t>
            </a:r>
            <a:endParaRPr lang="sv-SE" dirty="0"/>
          </a:p>
        </p:txBody>
      </p:sp>
      <p:sp>
        <p:nvSpPr>
          <p:cNvPr id="7" name="Content Placeholder 2">
            <a:extLst>
              <a:ext uri="{FF2B5EF4-FFF2-40B4-BE49-F238E27FC236}">
                <a16:creationId xmlns:a16="http://schemas.microsoft.com/office/drawing/2014/main" id="{42730EC5-5596-6F42-A49F-4F48EB22C334}"/>
              </a:ext>
            </a:extLst>
          </p:cNvPr>
          <p:cNvSpPr>
            <a:spLocks noGrp="1"/>
          </p:cNvSpPr>
          <p:nvPr>
            <p:ph sz="half" idx="1"/>
          </p:nvPr>
        </p:nvSpPr>
        <p:spPr>
          <a:xfrm>
            <a:off x="5879805" y="1514074"/>
            <a:ext cx="4529469" cy="4634882"/>
          </a:xfrm>
        </p:spPr>
        <p:txBody>
          <a:bodyPr/>
          <a:lstStyle>
            <a:lvl1pPr>
              <a:lnSpc>
                <a:spcPct val="100000"/>
              </a:lnSpc>
              <a:defRPr>
                <a:solidFill>
                  <a:srgbClr val="E1DAE2"/>
                </a:solidFill>
              </a:defRPr>
            </a:lvl1pPr>
            <a:lvl2pPr>
              <a:lnSpc>
                <a:spcPct val="100000"/>
              </a:lnSpc>
              <a:defRPr>
                <a:solidFill>
                  <a:srgbClr val="E1DAE2"/>
                </a:solidFill>
              </a:defRPr>
            </a:lvl2pPr>
            <a:lvl3pPr>
              <a:lnSpc>
                <a:spcPct val="100000"/>
              </a:lnSpc>
              <a:defRPr>
                <a:solidFill>
                  <a:srgbClr val="E1DAE2"/>
                </a:solidFill>
              </a:defRPr>
            </a:lvl3pPr>
            <a:lvl4pPr>
              <a:lnSpc>
                <a:spcPct val="100000"/>
              </a:lnSpc>
              <a:defRPr>
                <a:solidFill>
                  <a:srgbClr val="E1DAE2"/>
                </a:solidFill>
              </a:defRPr>
            </a:lvl4pPr>
            <a:lvl5pPr>
              <a:lnSpc>
                <a:spcPct val="100000"/>
              </a:lnSpc>
              <a:defRPr>
                <a:solidFill>
                  <a:srgbClr val="E1DAE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5" y="1514074"/>
            <a:ext cx="4529469" cy="4634882"/>
          </a:xfrm>
        </p:spPr>
        <p:txBody>
          <a:bodyPr/>
          <a:lstStyle>
            <a:lvl1pPr>
              <a:lnSpc>
                <a:spcPct val="100000"/>
              </a:lnSpc>
              <a:defRPr>
                <a:solidFill>
                  <a:srgbClr val="E1DAE2"/>
                </a:solidFill>
              </a:defRPr>
            </a:lvl1pPr>
            <a:lvl2pPr>
              <a:lnSpc>
                <a:spcPct val="100000"/>
              </a:lnSpc>
              <a:defRPr>
                <a:solidFill>
                  <a:srgbClr val="E1DAE2"/>
                </a:solidFill>
              </a:defRPr>
            </a:lvl2pPr>
            <a:lvl3pPr>
              <a:lnSpc>
                <a:spcPct val="100000"/>
              </a:lnSpc>
              <a:defRPr>
                <a:solidFill>
                  <a:srgbClr val="E1DAE2"/>
                </a:solidFill>
              </a:defRPr>
            </a:lvl3pPr>
            <a:lvl4pPr>
              <a:lnSpc>
                <a:spcPct val="100000"/>
              </a:lnSpc>
              <a:defRPr>
                <a:solidFill>
                  <a:srgbClr val="E1DAE2"/>
                </a:solidFill>
              </a:defRPr>
            </a:lvl4pPr>
            <a:lvl5pPr>
              <a:lnSpc>
                <a:spcPct val="100000"/>
              </a:lnSpc>
              <a:defRPr>
                <a:solidFill>
                  <a:srgbClr val="E1DAE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03421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425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184B75-1362-2A44-A6A8-2033A240728B}"/>
              </a:ext>
            </a:extLst>
          </p:cNvPr>
          <p:cNvSpPr>
            <a:spLocks noGrp="1"/>
          </p:cNvSpPr>
          <p:nvPr>
            <p:ph type="title"/>
          </p:nvPr>
        </p:nvSpPr>
        <p:spPr>
          <a:xfrm>
            <a:off x="838200" y="365125"/>
            <a:ext cx="8515865"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DF3447-D0A0-1343-87E3-129203F58F6C}"/>
              </a:ext>
            </a:extLst>
          </p:cNvPr>
          <p:cNvSpPr>
            <a:spLocks noGrp="1"/>
          </p:cNvSpPr>
          <p:nvPr>
            <p:ph type="body" idx="1"/>
          </p:nvPr>
        </p:nvSpPr>
        <p:spPr>
          <a:xfrm>
            <a:off x="838200" y="1825625"/>
            <a:ext cx="8515865"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a:extLst>
              <a:ext uri="{FF2B5EF4-FFF2-40B4-BE49-F238E27FC236}">
                <a16:creationId xmlns:a16="http://schemas.microsoft.com/office/drawing/2014/main" id="{AE49ADF9-377D-5144-BD6C-FAE9B36A64C2}"/>
              </a:ext>
            </a:extLst>
          </p:cNvPr>
          <p:cNvPicPr>
            <a:picLocks noChangeAspect="1"/>
          </p:cNvPicPr>
          <p:nvPr userDrawn="1"/>
        </p:nvPicPr>
        <p:blipFill rotWithShape="1">
          <a:blip r:embed="rId16" cstate="screen">
            <a:alphaModFix amt="37000"/>
            <a:extLst>
              <a:ext uri="{28A0092B-C50C-407E-A947-70E740481C1C}">
                <a14:useLocalDpi xmlns:a14="http://schemas.microsoft.com/office/drawing/2010/main"/>
              </a:ext>
            </a:extLst>
          </a:blip>
          <a:srcRect t="8998"/>
          <a:stretch/>
        </p:blipFill>
        <p:spPr>
          <a:xfrm>
            <a:off x="11146783" y="0"/>
            <a:ext cx="853549" cy="1595476"/>
          </a:xfrm>
          <a:prstGeom prst="rect">
            <a:avLst/>
          </a:prstGeom>
        </p:spPr>
      </p:pic>
      <p:pic>
        <p:nvPicPr>
          <p:cNvPr id="9" name="Bildobjekt 8">
            <a:extLst>
              <a:ext uri="{FF2B5EF4-FFF2-40B4-BE49-F238E27FC236}">
                <a16:creationId xmlns:a16="http://schemas.microsoft.com/office/drawing/2014/main" id="{C0BF83F8-DE15-DD47-A15F-98DEC9B7EBE1}"/>
              </a:ext>
            </a:extLst>
          </p:cNvPr>
          <p:cNvPicPr>
            <a:picLocks noChangeAspect="1"/>
          </p:cNvPicPr>
          <p:nvPr userDrawn="1"/>
        </p:nvPicPr>
        <p:blipFill>
          <a:blip r:embed="rId16" cstate="screen">
            <a:alphaModFix amt="37000"/>
            <a:extLst>
              <a:ext uri="{28A0092B-C50C-407E-A947-70E740481C1C}">
                <a14:useLocalDpi xmlns:a14="http://schemas.microsoft.com/office/drawing/2010/main"/>
              </a:ext>
            </a:extLst>
          </a:blip>
          <a:stretch>
            <a:fillRect/>
          </a:stretch>
        </p:blipFill>
        <p:spPr>
          <a:xfrm>
            <a:off x="11137803" y="3064210"/>
            <a:ext cx="853549" cy="1753237"/>
          </a:xfrm>
          <a:prstGeom prst="rect">
            <a:avLst/>
          </a:prstGeom>
        </p:spPr>
      </p:pic>
      <p:pic>
        <p:nvPicPr>
          <p:cNvPr id="11" name="Bildobjekt 10">
            <a:extLst>
              <a:ext uri="{FF2B5EF4-FFF2-40B4-BE49-F238E27FC236}">
                <a16:creationId xmlns:a16="http://schemas.microsoft.com/office/drawing/2014/main" id="{B570E1DA-1278-464E-A17F-71CFCE0A485B}"/>
              </a:ext>
            </a:extLst>
          </p:cNvPr>
          <p:cNvPicPr>
            <a:picLocks noChangeAspect="1"/>
          </p:cNvPicPr>
          <p:nvPr userDrawn="1"/>
        </p:nvPicPr>
        <p:blipFill rotWithShape="1">
          <a:blip r:embed="rId17" cstate="screen">
            <a:alphaModFix amt="37000"/>
            <a:extLst>
              <a:ext uri="{28A0092B-C50C-407E-A947-70E740481C1C}">
                <a14:useLocalDpi xmlns:a14="http://schemas.microsoft.com/office/drawing/2010/main"/>
              </a:ext>
            </a:extLst>
          </a:blip>
          <a:srcRect/>
          <a:stretch/>
        </p:blipFill>
        <p:spPr>
          <a:xfrm rot="5400000">
            <a:off x="11052768" y="1809054"/>
            <a:ext cx="853549" cy="1041578"/>
          </a:xfrm>
          <a:prstGeom prst="rect">
            <a:avLst/>
          </a:prstGeom>
        </p:spPr>
      </p:pic>
      <p:pic>
        <p:nvPicPr>
          <p:cNvPr id="13" name="Bildobjekt 12">
            <a:extLst>
              <a:ext uri="{FF2B5EF4-FFF2-40B4-BE49-F238E27FC236}">
                <a16:creationId xmlns:a16="http://schemas.microsoft.com/office/drawing/2014/main" id="{5A353482-1CB8-EE4F-A0C2-57CC15D7F1AB}"/>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1365477" y="5774093"/>
            <a:ext cx="522874" cy="805740"/>
          </a:xfrm>
          <a:prstGeom prst="rect">
            <a:avLst/>
          </a:prstGeom>
        </p:spPr>
      </p:pic>
    </p:spTree>
    <p:extLst>
      <p:ext uri="{BB962C8B-B14F-4D97-AF65-F5344CB8AC3E}">
        <p14:creationId xmlns:p14="http://schemas.microsoft.com/office/powerpoint/2010/main" val="563751498"/>
      </p:ext>
    </p:extLst>
  </p:cSld>
  <p:clrMap bg1="lt1" tx1="dk1" bg2="lt2" tx2="dk2" accent1="accent1" accent2="accent2" accent3="accent3" accent4="accent4" accent5="accent5" accent6="accent6" hlink="hlink" folHlink="folHlink"/>
  <p:sldLayoutIdLst>
    <p:sldLayoutId id="2147483666" r:id="rId1"/>
    <p:sldLayoutId id="2147483686" r:id="rId2"/>
    <p:sldLayoutId id="2147483676" r:id="rId3"/>
    <p:sldLayoutId id="2147483687" r:id="rId4"/>
    <p:sldLayoutId id="2147483678" r:id="rId5"/>
    <p:sldLayoutId id="2147483679" r:id="rId6"/>
    <p:sldLayoutId id="2147483724" r:id="rId7"/>
    <p:sldLayoutId id="2147483651" r:id="rId8"/>
    <p:sldLayoutId id="2147483675" r:id="rId9"/>
    <p:sldLayoutId id="2147483659" r:id="rId10"/>
    <p:sldLayoutId id="2147483674" r:id="rId11"/>
    <p:sldLayoutId id="2147483722" r:id="rId12"/>
    <p:sldLayoutId id="2147483725" r:id="rId13"/>
    <p:sldLayoutId id="2147483726" r:id="rId14"/>
  </p:sldLayoutIdLst>
  <p:hf sldNum="0" hdr="0" ftr="0"/>
  <p:txStyles>
    <p:titleStyle>
      <a:lvl1pPr algn="l" defTabSz="914400" rtl="0" eaLnBrk="1" latinLnBrk="0" hangingPunct="1">
        <a:lnSpc>
          <a:spcPct val="90000"/>
        </a:lnSpc>
        <a:spcBef>
          <a:spcPct val="0"/>
        </a:spcBef>
        <a:buNone/>
        <a:defRPr sz="4400" b="1" kern="1200">
          <a:solidFill>
            <a:srgbClr val="E1DAE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E1DAE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E1DAE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E1DAE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E1DAE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rgbClr val="E1DAE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1DAE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184B75-1362-2A44-A6A8-2033A240728B}"/>
              </a:ext>
            </a:extLst>
          </p:cNvPr>
          <p:cNvSpPr>
            <a:spLocks noGrp="1"/>
          </p:cNvSpPr>
          <p:nvPr>
            <p:ph type="title"/>
          </p:nvPr>
        </p:nvSpPr>
        <p:spPr>
          <a:xfrm>
            <a:off x="838200" y="365125"/>
            <a:ext cx="8515865"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DF3447-D0A0-1343-87E3-129203F58F6C}"/>
              </a:ext>
            </a:extLst>
          </p:cNvPr>
          <p:cNvSpPr>
            <a:spLocks noGrp="1"/>
          </p:cNvSpPr>
          <p:nvPr>
            <p:ph type="body" idx="1"/>
          </p:nvPr>
        </p:nvSpPr>
        <p:spPr>
          <a:xfrm>
            <a:off x="838200" y="1825625"/>
            <a:ext cx="8515865"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descr="En bild som visar pil&#10;&#10;Automatiskt genererad beskrivning">
            <a:extLst>
              <a:ext uri="{FF2B5EF4-FFF2-40B4-BE49-F238E27FC236}">
                <a16:creationId xmlns:a16="http://schemas.microsoft.com/office/drawing/2014/main" id="{1F21C5BE-93D7-6748-841E-B450E7134A4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345599" y="5774093"/>
            <a:ext cx="522874" cy="819169"/>
          </a:xfrm>
          <a:prstGeom prst="rect">
            <a:avLst/>
          </a:prstGeom>
        </p:spPr>
      </p:pic>
      <p:pic>
        <p:nvPicPr>
          <p:cNvPr id="6" name="Bildobjekt 5">
            <a:extLst>
              <a:ext uri="{FF2B5EF4-FFF2-40B4-BE49-F238E27FC236}">
                <a16:creationId xmlns:a16="http://schemas.microsoft.com/office/drawing/2014/main" id="{A97ACA5B-21C7-3245-8CBA-DBCD83DC1340}"/>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t="9368"/>
          <a:stretch/>
        </p:blipFill>
        <p:spPr>
          <a:xfrm>
            <a:off x="11137803" y="10339"/>
            <a:ext cx="857029" cy="1595475"/>
          </a:xfrm>
          <a:prstGeom prst="rect">
            <a:avLst/>
          </a:prstGeom>
        </p:spPr>
      </p:pic>
      <p:pic>
        <p:nvPicPr>
          <p:cNvPr id="11" name="Bildobjekt 10">
            <a:extLst>
              <a:ext uri="{FF2B5EF4-FFF2-40B4-BE49-F238E27FC236}">
                <a16:creationId xmlns:a16="http://schemas.microsoft.com/office/drawing/2014/main" id="{046F351D-755C-904D-8D15-25900932EE37}"/>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b="40303"/>
          <a:stretch/>
        </p:blipFill>
        <p:spPr>
          <a:xfrm rot="5400000">
            <a:off x="11041263" y="1806529"/>
            <a:ext cx="853551" cy="1046627"/>
          </a:xfrm>
          <a:prstGeom prst="rect">
            <a:avLst/>
          </a:prstGeom>
        </p:spPr>
      </p:pic>
      <p:pic>
        <p:nvPicPr>
          <p:cNvPr id="12" name="Bildobjekt 11">
            <a:extLst>
              <a:ext uri="{FF2B5EF4-FFF2-40B4-BE49-F238E27FC236}">
                <a16:creationId xmlns:a16="http://schemas.microsoft.com/office/drawing/2014/main" id="{871A32A3-5A2F-594F-B024-EC5BC33BF0B7}"/>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137802" y="3053871"/>
            <a:ext cx="853549" cy="1753236"/>
          </a:xfrm>
          <a:prstGeom prst="rect">
            <a:avLst/>
          </a:prstGeom>
        </p:spPr>
      </p:pic>
    </p:spTree>
    <p:extLst>
      <p:ext uri="{BB962C8B-B14F-4D97-AF65-F5344CB8AC3E}">
        <p14:creationId xmlns:p14="http://schemas.microsoft.com/office/powerpoint/2010/main" val="1625476938"/>
      </p:ext>
    </p:extLst>
  </p:cSld>
  <p:clrMap bg1="lt1" tx1="dk1" bg2="lt2" tx2="dk2" accent1="accent1" accent2="accent2" accent3="accent3" accent4="accent4" accent5="accent5" accent6="accent6" hlink="hlink" folHlink="folHlink"/>
  <p:sldLayoutIdLst>
    <p:sldLayoutId id="2147483700" r:id="rId1"/>
    <p:sldLayoutId id="2147483704" r:id="rId2"/>
    <p:sldLayoutId id="2147483688" r:id="rId3"/>
    <p:sldLayoutId id="2147483706" r:id="rId4"/>
    <p:sldLayoutId id="2147483707" r:id="rId5"/>
    <p:sldLayoutId id="2147483723" r:id="rId6"/>
    <p:sldLayoutId id="2147483701" r:id="rId7"/>
    <p:sldLayoutId id="2147483718" r:id="rId8"/>
    <p:sldLayoutId id="2147483702" r:id="rId9"/>
    <p:sldLayoutId id="2147483714" r:id="rId10"/>
    <p:sldLayoutId id="2147483721" r:id="rId11"/>
    <p:sldLayoutId id="2147483711" r:id="rId12"/>
    <p:sldLayoutId id="2147483727" r:id="rId13"/>
  </p:sldLayoutIdLst>
  <p:hf sldNum="0" hdr="0" ftr="0"/>
  <p:txStyles>
    <p:titleStyle>
      <a:lvl1pPr algn="l" defTabSz="914400" rtl="0" eaLnBrk="1" latinLnBrk="0" hangingPunct="1">
        <a:lnSpc>
          <a:spcPct val="90000"/>
        </a:lnSpc>
        <a:spcBef>
          <a:spcPct val="0"/>
        </a:spcBef>
        <a:buNone/>
        <a:defRPr sz="4400" b="1" kern="1200">
          <a:solidFill>
            <a:srgbClr val="66425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66425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66425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66425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6425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642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hyperlink" Target="https://boras.screen9.tv/media/3-ITYMAS1ImapXOG1BUGDw/visionen-om-framtidens-boras-kort-version" TargetMode="External"/><Relationship Id="rId4" Type="http://schemas.openxmlformats.org/officeDocument/2006/relationships/hyperlink" Target="https://boras.screen9.tv/media/LoZB_eQPK6ZEYoUlIoi-gA/visionen-om-framtidens-bora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hyperlink" Target="https://boras.screen9.tv/media/3-ITYMAS1ImapXOG1BUGDw/visionen-om-framtidens-boras-kort-version" TargetMode="External"/><Relationship Id="rId4" Type="http://schemas.openxmlformats.org/officeDocument/2006/relationships/hyperlink" Target="https://boras.screen9.tv/media/LoZB_eQPK6ZEYoUlIoi-gA/visionen-om-framtidens-bora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5.png"/><Relationship Id="rId4" Type="http://schemas.openxmlformats.org/officeDocument/2006/relationships/image" Target="../media/image9.png"/><Relationship Id="rId9" Type="http://schemas.openxmlformats.org/officeDocument/2006/relationships/image" Target="../media/image38.png"/></Relationships>
</file>

<file path=ppt/slides/_rels/slide4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25.png"/><Relationship Id="rId4" Type="http://schemas.openxmlformats.org/officeDocument/2006/relationships/image" Target="../media/image41.png"/><Relationship Id="rId9" Type="http://schemas.openxmlformats.org/officeDocument/2006/relationships/image" Target="../media/image45.png"/></Relationships>
</file>

<file path=ppt/slides/_rels/slide4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7.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s>
</file>

<file path=ppt/slides/_rels/slide4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E6FAEF-D79E-7C47-BC6C-F1FF8501184F}"/>
              </a:ext>
            </a:extLst>
          </p:cNvPr>
          <p:cNvSpPr>
            <a:spLocks noGrp="1"/>
          </p:cNvSpPr>
          <p:nvPr>
            <p:ph type="title" idx="4294967295"/>
          </p:nvPr>
        </p:nvSpPr>
        <p:spPr>
          <a:xfrm>
            <a:off x="838200" y="4170532"/>
            <a:ext cx="9127732" cy="1325563"/>
          </a:xfrm>
          <a:noFill/>
        </p:spPr>
        <p:txBody>
          <a:bodyPr>
            <a:noAutofit/>
          </a:bodyPr>
          <a:lstStyle/>
          <a:p>
            <a:r>
              <a:rPr lang="sv-SE" sz="5400" b="1" dirty="0">
                <a:solidFill>
                  <a:srgbClr val="66425F"/>
                </a:solidFill>
                <a:latin typeface="Arial" panose="020B0604020202020204" pitchFamily="34" charset="0"/>
                <a:cs typeface="Arial" panose="020B0604020202020204" pitchFamily="34" charset="0"/>
              </a:rPr>
              <a:t>Visionen om </a:t>
            </a:r>
            <a:br>
              <a:rPr lang="sv-SE" sz="5400" b="1" dirty="0">
                <a:solidFill>
                  <a:srgbClr val="66425F"/>
                </a:solidFill>
                <a:latin typeface="Arial" panose="020B0604020202020204" pitchFamily="34" charset="0"/>
                <a:cs typeface="Arial" panose="020B0604020202020204" pitchFamily="34" charset="0"/>
              </a:rPr>
            </a:br>
            <a:r>
              <a:rPr lang="sv-SE" sz="5400" b="1" dirty="0">
                <a:solidFill>
                  <a:srgbClr val="66425F"/>
                </a:solidFill>
                <a:latin typeface="Arial" panose="020B0604020202020204" pitchFamily="34" charset="0"/>
                <a:cs typeface="Arial" panose="020B0604020202020204" pitchFamily="34" charset="0"/>
              </a:rPr>
              <a:t>framtidens Borås</a:t>
            </a:r>
          </a:p>
        </p:txBody>
      </p:sp>
      <p:pic>
        <p:nvPicPr>
          <p:cNvPr id="14" name="Platshållare för innehåll 13">
            <a:extLst>
              <a:ext uri="{FF2B5EF4-FFF2-40B4-BE49-F238E27FC236}">
                <a16:creationId xmlns:a16="http://schemas.microsoft.com/office/drawing/2014/main" id="{8D6FCCE6-1126-AD47-A38D-4309ED679423}"/>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5464"/>
            <a:ext cx="12222163" cy="2157598"/>
          </a:xfrm>
        </p:spPr>
      </p:pic>
      <p:sp>
        <p:nvSpPr>
          <p:cNvPr id="3" name="textruta 2">
            <a:extLst>
              <a:ext uri="{FF2B5EF4-FFF2-40B4-BE49-F238E27FC236}">
                <a16:creationId xmlns:a16="http://schemas.microsoft.com/office/drawing/2014/main" id="{DD02D4A3-1868-6D46-A23E-1D9D05041ABC}"/>
              </a:ext>
            </a:extLst>
          </p:cNvPr>
          <p:cNvSpPr txBox="1"/>
          <p:nvPr/>
        </p:nvSpPr>
        <p:spPr>
          <a:xfrm>
            <a:off x="838200" y="5966827"/>
            <a:ext cx="2489784" cy="338554"/>
          </a:xfrm>
          <a:prstGeom prst="rect">
            <a:avLst/>
          </a:prstGeom>
          <a:noFill/>
        </p:spPr>
        <p:txBody>
          <a:bodyPr wrap="none" rtlCol="0">
            <a:spAutoFit/>
          </a:bodyPr>
          <a:lstStyle/>
          <a:p>
            <a:r>
              <a:rPr lang="sv-SE" sz="1600" dirty="0">
                <a:solidFill>
                  <a:srgbClr val="66425F"/>
                </a:solidFill>
                <a:latin typeface="Arial" panose="020B0604020202020204" pitchFamily="34" charset="0"/>
                <a:cs typeface="Arial" panose="020B0604020202020204" pitchFamily="34" charset="0"/>
              </a:rPr>
              <a:t>Illustrationer: Ida Brogren</a:t>
            </a:r>
          </a:p>
        </p:txBody>
      </p:sp>
    </p:spTree>
    <p:extLst>
      <p:ext uri="{BB962C8B-B14F-4D97-AF65-F5344CB8AC3E}">
        <p14:creationId xmlns:p14="http://schemas.microsoft.com/office/powerpoint/2010/main" val="371810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E6FAEF-D79E-7C47-BC6C-F1FF8501184F}"/>
              </a:ext>
            </a:extLst>
          </p:cNvPr>
          <p:cNvSpPr>
            <a:spLocks noGrp="1"/>
          </p:cNvSpPr>
          <p:nvPr>
            <p:ph type="title"/>
          </p:nvPr>
        </p:nvSpPr>
        <p:spPr>
          <a:xfrm>
            <a:off x="1068775" y="1433383"/>
            <a:ext cx="8384145" cy="1192799"/>
          </a:xfrm>
        </p:spPr>
        <p:txBody>
          <a:bodyPr/>
          <a:lstStyle/>
          <a:p>
            <a:r>
              <a:rPr lang="sv-SE" dirty="0">
                <a:solidFill>
                  <a:srgbClr val="66425F"/>
                </a:solidFill>
                <a:latin typeface="Arial" panose="020B0604020202020204" pitchFamily="34" charset="0"/>
                <a:cs typeface="Arial" panose="020B0604020202020204" pitchFamily="34" charset="0"/>
              </a:rPr>
              <a:t>Förändringar i den nya visionen</a:t>
            </a:r>
          </a:p>
        </p:txBody>
      </p:sp>
      <p:sp>
        <p:nvSpPr>
          <p:cNvPr id="3" name="Platshållare för innehåll 2">
            <a:extLst>
              <a:ext uri="{FF2B5EF4-FFF2-40B4-BE49-F238E27FC236}">
                <a16:creationId xmlns:a16="http://schemas.microsoft.com/office/drawing/2014/main" id="{CEB91834-9002-214C-AB37-218931A5359F}"/>
              </a:ext>
            </a:extLst>
          </p:cNvPr>
          <p:cNvSpPr>
            <a:spLocks noGrp="1"/>
          </p:cNvSpPr>
          <p:nvPr>
            <p:ph sz="half" idx="10"/>
          </p:nvPr>
        </p:nvSpPr>
        <p:spPr>
          <a:xfrm>
            <a:off x="1068775" y="2737392"/>
            <a:ext cx="5178488" cy="4634882"/>
          </a:xfrm>
        </p:spPr>
        <p:txBody>
          <a:bodyPr/>
          <a:lstStyle/>
          <a:p>
            <a:pPr marL="360363" indent="-349250"/>
            <a:r>
              <a:rPr lang="sv-SE" dirty="0">
                <a:solidFill>
                  <a:srgbClr val="66425F"/>
                </a:solidFill>
                <a:latin typeface="Arial" panose="020B0604020202020204" pitchFamily="34" charset="0"/>
                <a:cs typeface="Arial" panose="020B0604020202020204" pitchFamily="34" charset="0"/>
              </a:rPr>
              <a:t>Nytt kortare format </a:t>
            </a:r>
          </a:p>
          <a:p>
            <a:pPr marL="360363" indent="-349250"/>
            <a:r>
              <a:rPr lang="sv-SE" dirty="0">
                <a:solidFill>
                  <a:srgbClr val="66425F"/>
                </a:solidFill>
                <a:latin typeface="Arial" panose="020B0604020202020204" pitchFamily="34" charset="0"/>
                <a:cs typeface="Arial" panose="020B0604020202020204" pitchFamily="34" charset="0"/>
              </a:rPr>
              <a:t>Innehåll som berör fler</a:t>
            </a:r>
          </a:p>
          <a:p>
            <a:pPr marL="360363" indent="-349250"/>
            <a:r>
              <a:rPr lang="sv-SE" dirty="0">
                <a:solidFill>
                  <a:srgbClr val="66425F"/>
                </a:solidFill>
                <a:latin typeface="Arial" panose="020B0604020202020204" pitchFamily="34" charset="0"/>
                <a:cs typeface="Arial" panose="020B0604020202020204" pitchFamily="34" charset="0"/>
              </a:rPr>
              <a:t>Inga strategier </a:t>
            </a:r>
          </a:p>
          <a:p>
            <a:pPr marL="360363" indent="-349250"/>
            <a:r>
              <a:rPr lang="sv-SE" dirty="0">
                <a:solidFill>
                  <a:srgbClr val="66425F"/>
                </a:solidFill>
                <a:latin typeface="Arial" panose="020B0604020202020204" pitchFamily="34" charset="0"/>
                <a:cs typeface="Arial" panose="020B0604020202020204" pitchFamily="34" charset="0"/>
              </a:rPr>
              <a:t>Färre målområden</a:t>
            </a:r>
          </a:p>
          <a:p>
            <a:pPr marL="360363" indent="-349250"/>
            <a:r>
              <a:rPr lang="sv-SE" dirty="0">
                <a:solidFill>
                  <a:srgbClr val="66425F"/>
                </a:solidFill>
                <a:latin typeface="Arial" panose="020B0604020202020204" pitchFamily="34" charset="0"/>
                <a:cs typeface="Arial" panose="020B0604020202020204" pitchFamily="34" charset="0"/>
              </a:rPr>
              <a:t>Ingen tidshorisont</a:t>
            </a:r>
          </a:p>
          <a:p>
            <a:endParaRPr lang="sv-SE" dirty="0">
              <a:solidFill>
                <a:srgbClr val="91301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1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E6FAEF-D79E-7C47-BC6C-F1FF8501184F}"/>
              </a:ext>
            </a:extLst>
          </p:cNvPr>
          <p:cNvSpPr>
            <a:spLocks noGrp="1"/>
          </p:cNvSpPr>
          <p:nvPr>
            <p:ph type="title"/>
          </p:nvPr>
        </p:nvSpPr>
        <p:spPr>
          <a:xfrm>
            <a:off x="368643" y="2325302"/>
            <a:ext cx="10515600" cy="1325563"/>
          </a:xfrm>
        </p:spPr>
        <p:txBody>
          <a:bodyPr>
            <a:noAutofit/>
          </a:bodyPr>
          <a:lstStyle/>
          <a:p>
            <a:pPr algn="ctr">
              <a:lnSpc>
                <a:spcPct val="150000"/>
              </a:lnSpc>
            </a:pPr>
            <a:r>
              <a:rPr lang="sv-SE" sz="4800" b="1" dirty="0">
                <a:solidFill>
                  <a:srgbClr val="E1DAE2"/>
                </a:solidFill>
                <a:latin typeface="Arial" panose="020B0604020202020204" pitchFamily="34" charset="0"/>
                <a:cs typeface="Arial" panose="020B0604020202020204" pitchFamily="34" charset="0"/>
              </a:rPr>
              <a:t>DET HÄR ÄR VISIONEN </a:t>
            </a:r>
            <a:br>
              <a:rPr lang="sv-SE" sz="4800" b="1" dirty="0">
                <a:solidFill>
                  <a:srgbClr val="E1DAE2"/>
                </a:solidFill>
                <a:latin typeface="Arial" panose="020B0604020202020204" pitchFamily="34" charset="0"/>
                <a:cs typeface="Arial" panose="020B0604020202020204" pitchFamily="34" charset="0"/>
              </a:rPr>
            </a:br>
            <a:r>
              <a:rPr lang="sv-SE" sz="4800" b="1" dirty="0">
                <a:solidFill>
                  <a:srgbClr val="E1DAE2"/>
                </a:solidFill>
                <a:latin typeface="Arial" panose="020B0604020202020204" pitchFamily="34" charset="0"/>
                <a:cs typeface="Arial" panose="020B0604020202020204" pitchFamily="34" charset="0"/>
              </a:rPr>
              <a:t>OM FRAMTIDENS BORÅS</a:t>
            </a:r>
          </a:p>
        </p:txBody>
      </p:sp>
    </p:spTree>
    <p:extLst>
      <p:ext uri="{BB962C8B-B14F-4D97-AF65-F5344CB8AC3E}">
        <p14:creationId xmlns:p14="http://schemas.microsoft.com/office/powerpoint/2010/main" val="723958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E6FAEF-D79E-7C47-BC6C-F1FF8501184F}"/>
              </a:ext>
            </a:extLst>
          </p:cNvPr>
          <p:cNvSpPr>
            <a:spLocks noGrp="1"/>
          </p:cNvSpPr>
          <p:nvPr>
            <p:ph type="title" idx="4294967295"/>
          </p:nvPr>
        </p:nvSpPr>
        <p:spPr>
          <a:xfrm>
            <a:off x="1038240" y="2483122"/>
            <a:ext cx="8921305" cy="3656012"/>
          </a:xfrm>
          <a:noFill/>
        </p:spPr>
        <p:txBody>
          <a:bodyPr>
            <a:normAutofit fontScale="90000"/>
          </a:bodyPr>
          <a:lstStyle/>
          <a:p>
            <a:r>
              <a:rPr lang="sv-SE" sz="2700" b="0" dirty="0">
                <a:solidFill>
                  <a:srgbClr val="66425F"/>
                </a:solidFill>
                <a:latin typeface="Arial" panose="020B0604020202020204" pitchFamily="34" charset="0"/>
                <a:cs typeface="Arial" panose="020B0604020202020204" pitchFamily="34" charset="0"/>
              </a:rPr>
              <a:t>Borås är stad och landsbygd, historia, nutid och framtid. I den här visionen beskriver vi framtidens Borås.</a:t>
            </a:r>
            <a:br>
              <a:rPr lang="sv-SE" sz="2700" b="0" dirty="0">
                <a:solidFill>
                  <a:srgbClr val="66425F"/>
                </a:solidFill>
                <a:latin typeface="Arial" panose="020B0604020202020204" pitchFamily="34" charset="0"/>
                <a:cs typeface="Arial" panose="020B0604020202020204" pitchFamily="34" charset="0"/>
              </a:rPr>
            </a:br>
            <a:r>
              <a:rPr lang="sv-SE" sz="2700" b="0" dirty="0">
                <a:solidFill>
                  <a:srgbClr val="66425F"/>
                </a:solidFill>
                <a:latin typeface="Arial" panose="020B0604020202020204" pitchFamily="34" charset="0"/>
                <a:cs typeface="Arial" panose="020B0604020202020204" pitchFamily="34" charset="0"/>
              </a:rPr>
              <a:t/>
            </a:r>
            <a:br>
              <a:rPr lang="sv-SE" sz="2700" b="0" dirty="0">
                <a:solidFill>
                  <a:srgbClr val="66425F"/>
                </a:solidFill>
                <a:latin typeface="Arial" panose="020B0604020202020204" pitchFamily="34" charset="0"/>
                <a:cs typeface="Arial" panose="020B0604020202020204" pitchFamily="34" charset="0"/>
              </a:rPr>
            </a:br>
            <a:r>
              <a:rPr lang="sv-SE" sz="2700" b="0" dirty="0">
                <a:solidFill>
                  <a:srgbClr val="66425F"/>
                </a:solidFill>
                <a:latin typeface="Arial" panose="020B0604020202020204" pitchFamily="34" charset="0"/>
                <a:cs typeface="Arial" panose="020B0604020202020204" pitchFamily="34" charset="0"/>
              </a:rPr>
              <a:t>Vi som bor, verkar och möts i Borås har en unik förmåga att få saker att hända tillsammans.  Samverkan mellan invånare, kommun, näringsliv, akademi och civilsamhälle genomsyrar hela visionen och gör den speciell.</a:t>
            </a:r>
            <a:br>
              <a:rPr lang="sv-SE" sz="2700" b="0" dirty="0">
                <a:solidFill>
                  <a:srgbClr val="66425F"/>
                </a:solidFill>
                <a:latin typeface="Arial" panose="020B0604020202020204" pitchFamily="34" charset="0"/>
                <a:cs typeface="Arial" panose="020B0604020202020204" pitchFamily="34" charset="0"/>
              </a:rPr>
            </a:br>
            <a:r>
              <a:rPr lang="sv-SE" sz="2700" b="0" dirty="0">
                <a:solidFill>
                  <a:srgbClr val="66425F"/>
                </a:solidFill>
                <a:latin typeface="Arial" panose="020B0604020202020204" pitchFamily="34" charset="0"/>
                <a:cs typeface="Arial" panose="020B0604020202020204" pitchFamily="34" charset="0"/>
              </a:rPr>
              <a:t/>
            </a:r>
            <a:br>
              <a:rPr lang="sv-SE" sz="2700" b="0" dirty="0">
                <a:solidFill>
                  <a:srgbClr val="66425F"/>
                </a:solidFill>
                <a:latin typeface="Arial" panose="020B0604020202020204" pitchFamily="34" charset="0"/>
                <a:cs typeface="Arial" panose="020B0604020202020204" pitchFamily="34" charset="0"/>
              </a:rPr>
            </a:br>
            <a:r>
              <a:rPr lang="sv-SE" sz="2700" b="0" dirty="0">
                <a:solidFill>
                  <a:srgbClr val="66425F"/>
                </a:solidFill>
                <a:latin typeface="Arial" panose="020B0604020202020204" pitchFamily="34" charset="0"/>
                <a:cs typeface="Arial" panose="020B0604020202020204" pitchFamily="34" charset="0"/>
              </a:rPr>
              <a:t>Tillsammans har vi tagit fram visionen och med gemensamma krafter kan vi göra den till verklighet, för oss alla och för framtida generationer.</a:t>
            </a:r>
            <a:r>
              <a:rPr lang="sv-SE" sz="2800" dirty="0">
                <a:solidFill>
                  <a:srgbClr val="66425F"/>
                </a:solidFill>
                <a:latin typeface="Arial" panose="020B0604020202020204" pitchFamily="34" charset="0"/>
                <a:cs typeface="Arial" panose="020B0604020202020204" pitchFamily="34" charset="0"/>
              </a:rPr>
              <a:t/>
            </a:r>
            <a:br>
              <a:rPr lang="sv-SE" sz="2800" dirty="0">
                <a:solidFill>
                  <a:srgbClr val="66425F"/>
                </a:solidFill>
                <a:latin typeface="Arial" panose="020B0604020202020204" pitchFamily="34" charset="0"/>
                <a:cs typeface="Arial" panose="020B0604020202020204" pitchFamily="34" charset="0"/>
              </a:rPr>
            </a:br>
            <a:r>
              <a:rPr lang="sv-SE" sz="2800" dirty="0">
                <a:solidFill>
                  <a:srgbClr val="66425F"/>
                </a:solidFill>
                <a:latin typeface="Arial" panose="020B0604020202020204" pitchFamily="34" charset="0"/>
                <a:cs typeface="Arial" panose="020B0604020202020204" pitchFamily="34" charset="0"/>
              </a:rPr>
              <a:t/>
            </a:r>
            <a:br>
              <a:rPr lang="sv-SE" sz="2800" dirty="0">
                <a:solidFill>
                  <a:srgbClr val="66425F"/>
                </a:solidFill>
                <a:latin typeface="Arial" panose="020B0604020202020204" pitchFamily="34" charset="0"/>
                <a:cs typeface="Arial" panose="020B0604020202020204" pitchFamily="34" charset="0"/>
              </a:rPr>
            </a:br>
            <a:endParaRPr lang="sv-SE" sz="2800" dirty="0">
              <a:solidFill>
                <a:srgbClr val="66425F"/>
              </a:solidFill>
              <a:latin typeface="Arial" panose="020B0604020202020204" pitchFamily="34" charset="0"/>
              <a:cs typeface="Arial" panose="020B0604020202020204" pitchFamily="34" charset="0"/>
            </a:endParaRPr>
          </a:p>
        </p:txBody>
      </p:sp>
      <p:sp>
        <p:nvSpPr>
          <p:cNvPr id="13" name="Rubrik 1">
            <a:extLst>
              <a:ext uri="{FF2B5EF4-FFF2-40B4-BE49-F238E27FC236}">
                <a16:creationId xmlns:a16="http://schemas.microsoft.com/office/drawing/2014/main" id="{6E118F12-936E-3B40-94BA-2E352FF72501}"/>
              </a:ext>
            </a:extLst>
          </p:cNvPr>
          <p:cNvSpPr txBox="1">
            <a:spLocks/>
          </p:cNvSpPr>
          <p:nvPr/>
        </p:nvSpPr>
        <p:spPr>
          <a:xfrm>
            <a:off x="1038241" y="1000554"/>
            <a:ext cx="10515600" cy="1325563"/>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dirty="0">
                <a:solidFill>
                  <a:srgbClr val="66425F"/>
                </a:solidFill>
                <a:latin typeface="Arial" panose="020B0604020202020204" pitchFamily="34" charset="0"/>
                <a:cs typeface="Arial" panose="020B0604020202020204" pitchFamily="34" charset="0"/>
              </a:rPr>
              <a:t>Inledning:</a:t>
            </a:r>
          </a:p>
        </p:txBody>
      </p:sp>
    </p:spTree>
    <p:extLst>
      <p:ext uri="{BB962C8B-B14F-4D97-AF65-F5344CB8AC3E}">
        <p14:creationId xmlns:p14="http://schemas.microsoft.com/office/powerpoint/2010/main" val="2089231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3108A33F-D507-0288-7FDD-FE4A92B16260}"/>
              </a:ext>
            </a:extLst>
          </p:cNvPr>
          <p:cNvSpPr txBox="1">
            <a:spLocks/>
          </p:cNvSpPr>
          <p:nvPr/>
        </p:nvSpPr>
        <p:spPr>
          <a:xfrm>
            <a:off x="852962" y="2766218"/>
            <a:ext cx="10515600" cy="1325563"/>
          </a:xfrm>
          <a:prstGeom prst="rect">
            <a:avLst/>
          </a:prstGeom>
          <a:solidFill>
            <a:srgbClr val="E1DAE2"/>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5400" b="1" kern="1200">
                <a:solidFill>
                  <a:srgbClr val="66425F"/>
                </a:solidFill>
                <a:latin typeface="Arial" panose="020B0604020202020204" pitchFamily="34" charset="0"/>
                <a:ea typeface="+mj-ea"/>
                <a:cs typeface="Arial" panose="020B0604020202020204" pitchFamily="34" charset="0"/>
              </a:defRPr>
            </a:lvl1pPr>
          </a:lstStyle>
          <a:p>
            <a:pPr algn="l"/>
            <a:r>
              <a:rPr lang="sv-SE" sz="3600" dirty="0"/>
              <a:t>Fyra visionsområden</a:t>
            </a:r>
            <a:br>
              <a:rPr lang="sv-SE" sz="3600" dirty="0"/>
            </a:br>
            <a:r>
              <a:rPr lang="sv-SE" sz="3600" dirty="0"/>
              <a:t/>
            </a:r>
            <a:br>
              <a:rPr lang="sv-SE" sz="3600" dirty="0"/>
            </a:br>
            <a:endParaRPr lang="sv-SE" sz="3600" dirty="0"/>
          </a:p>
        </p:txBody>
      </p:sp>
      <p:sp>
        <p:nvSpPr>
          <p:cNvPr id="8" name="Rektangel 7">
            <a:extLst>
              <a:ext uri="{FF2B5EF4-FFF2-40B4-BE49-F238E27FC236}">
                <a16:creationId xmlns:a16="http://schemas.microsoft.com/office/drawing/2014/main" id="{16103223-18ED-B134-0D82-C26D639BFD28}"/>
              </a:ext>
            </a:extLst>
          </p:cNvPr>
          <p:cNvSpPr/>
          <p:nvPr/>
        </p:nvSpPr>
        <p:spPr>
          <a:xfrm>
            <a:off x="852962" y="3428999"/>
            <a:ext cx="6643840" cy="2239844"/>
          </a:xfrm>
          <a:prstGeom prst="rect">
            <a:avLst/>
          </a:prstGeom>
        </p:spPr>
        <p:txBody>
          <a:bodyPr wrap="square">
            <a:spAutoFit/>
          </a:bodyPr>
          <a:lstStyle/>
          <a:p>
            <a:pPr marL="514350" indent="-514350">
              <a:lnSpc>
                <a:spcPct val="150000"/>
              </a:lnSpc>
              <a:buFont typeface="+mj-lt"/>
              <a:buAutoNum type="arabicPeriod"/>
            </a:pPr>
            <a:r>
              <a:rPr lang="sv-SE" sz="2400" dirty="0">
                <a:solidFill>
                  <a:srgbClr val="66425F"/>
                </a:solidFill>
                <a:latin typeface="Arial" panose="020B0604020202020204" pitchFamily="34" charset="0"/>
                <a:cs typeface="Arial" panose="020B0604020202020204" pitchFamily="34" charset="0"/>
              </a:rPr>
              <a:t>Omsorg om varandra och miljön</a:t>
            </a:r>
          </a:p>
          <a:p>
            <a:pPr marL="514350" indent="-514350">
              <a:lnSpc>
                <a:spcPct val="150000"/>
              </a:lnSpc>
              <a:buFont typeface="+mj-lt"/>
              <a:buAutoNum type="arabicPeriod"/>
            </a:pPr>
            <a:r>
              <a:rPr lang="sv-SE" sz="2400" dirty="0">
                <a:solidFill>
                  <a:srgbClr val="66425F"/>
                </a:solidFill>
                <a:latin typeface="Arial" panose="020B0604020202020204" pitchFamily="34" charset="0"/>
                <a:cs typeface="Arial" panose="020B0604020202020204" pitchFamily="34" charset="0"/>
              </a:rPr>
              <a:t>Ett tryggt och snyggt Borås</a:t>
            </a:r>
          </a:p>
          <a:p>
            <a:pPr marL="514350" indent="-514350">
              <a:lnSpc>
                <a:spcPct val="150000"/>
              </a:lnSpc>
              <a:buFont typeface="+mj-lt"/>
              <a:buAutoNum type="arabicPeriod"/>
            </a:pPr>
            <a:r>
              <a:rPr lang="sv-SE" sz="2400" dirty="0">
                <a:solidFill>
                  <a:srgbClr val="66425F"/>
                </a:solidFill>
                <a:latin typeface="Arial" panose="020B0604020202020204" pitchFamily="34" charset="0"/>
                <a:cs typeface="Arial" panose="020B0604020202020204" pitchFamily="34" charset="0"/>
              </a:rPr>
              <a:t>Möjligheter och mod att utvecklas</a:t>
            </a:r>
          </a:p>
          <a:p>
            <a:pPr marL="514350" indent="-514350">
              <a:lnSpc>
                <a:spcPct val="150000"/>
              </a:lnSpc>
              <a:buFont typeface="+mj-lt"/>
              <a:buAutoNum type="arabicPeriod"/>
            </a:pPr>
            <a:r>
              <a:rPr lang="sv-SE" sz="2400" dirty="0">
                <a:solidFill>
                  <a:srgbClr val="66425F"/>
                </a:solidFill>
                <a:latin typeface="Arial" panose="020B0604020202020204" pitchFamily="34" charset="0"/>
                <a:cs typeface="Arial" panose="020B0604020202020204" pitchFamily="34" charset="0"/>
              </a:rPr>
              <a:t>Människor möts i Borås</a:t>
            </a:r>
            <a:endParaRPr lang="sv-SE" sz="2400" dirty="0"/>
          </a:p>
        </p:txBody>
      </p:sp>
      <p:pic>
        <p:nvPicPr>
          <p:cNvPr id="12" name="Platshållare för innehåll 13">
            <a:extLst>
              <a:ext uri="{FF2B5EF4-FFF2-40B4-BE49-F238E27FC236}">
                <a16:creationId xmlns:a16="http://schemas.microsoft.com/office/drawing/2014/main" id="{E72BCA5D-B674-2A1F-70C2-C86B62F4DB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63" y="160055"/>
            <a:ext cx="12222163" cy="2166938"/>
          </a:xfrm>
          <a:prstGeom prst="rect">
            <a:avLst/>
          </a:prstGeom>
        </p:spPr>
      </p:pic>
      <p:pic>
        <p:nvPicPr>
          <p:cNvPr id="15" name="Bildobjekt 14">
            <a:extLst>
              <a:ext uri="{FF2B5EF4-FFF2-40B4-BE49-F238E27FC236}">
                <a16:creationId xmlns:a16="http://schemas.microsoft.com/office/drawing/2014/main" id="{5908DC28-6C76-408D-E366-7E217BB80BEA}"/>
              </a:ext>
            </a:extLst>
          </p:cNvPr>
          <p:cNvPicPr>
            <a:picLocks noChangeAspect="1"/>
          </p:cNvPicPr>
          <p:nvPr/>
        </p:nvPicPr>
        <p:blipFill>
          <a:blip r:embed="rId4"/>
          <a:stretch>
            <a:fillRect/>
          </a:stretch>
        </p:blipFill>
        <p:spPr>
          <a:xfrm>
            <a:off x="11299910" y="5754301"/>
            <a:ext cx="550956" cy="844207"/>
          </a:xfrm>
          <a:prstGeom prst="rect">
            <a:avLst/>
          </a:prstGeom>
        </p:spPr>
      </p:pic>
    </p:spTree>
    <p:extLst>
      <p:ext uri="{BB962C8B-B14F-4D97-AF65-F5344CB8AC3E}">
        <p14:creationId xmlns:p14="http://schemas.microsoft.com/office/powerpoint/2010/main" val="280267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080CCF78-7035-1246-9A74-EE25C9C565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7387" y="0"/>
            <a:ext cx="9693408" cy="6858000"/>
          </a:xfrm>
          <a:prstGeom prst="rect">
            <a:avLst/>
          </a:prstGeom>
        </p:spPr>
      </p:pic>
      <p:sp>
        <p:nvSpPr>
          <p:cNvPr id="8" name="Rektangel 7"/>
          <p:cNvSpPr/>
          <p:nvPr/>
        </p:nvSpPr>
        <p:spPr>
          <a:xfrm>
            <a:off x="2405743" y="2370364"/>
            <a:ext cx="7097486" cy="2117272"/>
          </a:xfrm>
          <a:prstGeom prst="rect">
            <a:avLst/>
          </a:prstGeom>
          <a:solidFill>
            <a:srgbClr val="EAD2C8">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lumMod val="20000"/>
                  <a:lumOff val="80000"/>
                </a:schemeClr>
              </a:solidFill>
            </a:endParaRPr>
          </a:p>
        </p:txBody>
      </p:sp>
      <p:sp>
        <p:nvSpPr>
          <p:cNvPr id="13" name="textruta 12">
            <a:extLst>
              <a:ext uri="{FF2B5EF4-FFF2-40B4-BE49-F238E27FC236}">
                <a16:creationId xmlns:a16="http://schemas.microsoft.com/office/drawing/2014/main" id="{8A0C5DFE-046B-2A47-81B9-414979B3340D}"/>
              </a:ext>
            </a:extLst>
          </p:cNvPr>
          <p:cNvSpPr txBox="1"/>
          <p:nvPr/>
        </p:nvSpPr>
        <p:spPr>
          <a:xfrm>
            <a:off x="2526562" y="2698320"/>
            <a:ext cx="6475061" cy="523220"/>
          </a:xfrm>
          <a:prstGeom prst="rect">
            <a:avLst/>
          </a:prstGeom>
          <a:noFill/>
        </p:spPr>
        <p:txBody>
          <a:bodyPr wrap="square" rtlCol="0">
            <a:spAutoFit/>
          </a:bodyPr>
          <a:lstStyle/>
          <a:p>
            <a:pPr algn="ctr"/>
            <a:r>
              <a:rPr lang="sv-SE" sz="2800" b="1" dirty="0">
                <a:solidFill>
                  <a:srgbClr val="91301A"/>
                </a:solidFill>
                <a:latin typeface="Arial" panose="020B0604020202020204" pitchFamily="34" charset="0"/>
                <a:cs typeface="Arial" panose="020B0604020202020204" pitchFamily="34" charset="0"/>
              </a:rPr>
              <a:t>Omsorg om varandra och miljön</a:t>
            </a:r>
          </a:p>
        </p:txBody>
      </p:sp>
      <p:sp>
        <p:nvSpPr>
          <p:cNvPr id="14" name="textruta 6">
            <a:extLst>
              <a:ext uri="{FF2B5EF4-FFF2-40B4-BE49-F238E27FC236}">
                <a16:creationId xmlns:a16="http://schemas.microsoft.com/office/drawing/2014/main" id="{BBEBF2A1-FE35-0F4A-874D-1039C6E15FAA}"/>
              </a:ext>
            </a:extLst>
          </p:cNvPr>
          <p:cNvSpPr txBox="1"/>
          <p:nvPr/>
        </p:nvSpPr>
        <p:spPr>
          <a:xfrm>
            <a:off x="3132628" y="3307132"/>
            <a:ext cx="5262927" cy="707886"/>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4150" algn="ctr"/>
            <a:r>
              <a:rPr lang="sv-SE" sz="2000" dirty="0" smtClean="0">
                <a:solidFill>
                  <a:srgbClr val="91301A"/>
                </a:solidFill>
                <a:latin typeface="Arial" panose="020B0604020202020204" pitchFamily="34" charset="0"/>
                <a:cs typeface="Arial" panose="020B0604020202020204" pitchFamily="34" charset="0"/>
              </a:rPr>
              <a:t>I </a:t>
            </a:r>
            <a:r>
              <a:rPr lang="sv-SE" sz="2000" dirty="0">
                <a:solidFill>
                  <a:srgbClr val="91301A"/>
                </a:solidFill>
                <a:latin typeface="Arial" panose="020B0604020202020204" pitchFamily="34" charset="0"/>
                <a:cs typeface="Arial" panose="020B0604020202020204" pitchFamily="34" charset="0"/>
              </a:rPr>
              <a:t>Borås tar vi ansvar genom att behandla </a:t>
            </a:r>
          </a:p>
          <a:p>
            <a:pPr marL="184150" algn="ctr"/>
            <a:r>
              <a:rPr lang="sv-SE" sz="2000" dirty="0">
                <a:solidFill>
                  <a:srgbClr val="91301A"/>
                </a:solidFill>
                <a:latin typeface="Arial" panose="020B0604020202020204" pitchFamily="34" charset="0"/>
                <a:cs typeface="Arial" panose="020B0604020202020204" pitchFamily="34" charset="0"/>
              </a:rPr>
              <a:t>varandra och vår miljö med omsorg.</a:t>
            </a:r>
          </a:p>
        </p:txBody>
      </p:sp>
    </p:spTree>
    <p:extLst>
      <p:ext uri="{BB962C8B-B14F-4D97-AF65-F5344CB8AC3E}">
        <p14:creationId xmlns:p14="http://schemas.microsoft.com/office/powerpoint/2010/main" val="235305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ommentar i oval 4"/>
          <p:cNvSpPr/>
          <p:nvPr/>
        </p:nvSpPr>
        <p:spPr>
          <a:xfrm>
            <a:off x="599479" y="522818"/>
            <a:ext cx="3276600" cy="1903731"/>
          </a:xfrm>
          <a:prstGeom prst="wedgeEllipseCallout">
            <a:avLst>
              <a:gd name="adj1" fmla="val 44927"/>
              <a:gd name="adj2" fmla="val 49735"/>
            </a:avLst>
          </a:prstGeom>
          <a:solidFill>
            <a:srgbClr val="E1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66242B9B-5C23-A10A-E439-576D3ADEA263}"/>
              </a:ext>
            </a:extLst>
          </p:cNvPr>
          <p:cNvSpPr txBox="1">
            <a:spLocks/>
          </p:cNvSpPr>
          <p:nvPr/>
        </p:nvSpPr>
        <p:spPr>
          <a:xfrm>
            <a:off x="1104899" y="816135"/>
            <a:ext cx="22657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1DAE2"/>
                </a:solidFill>
                <a:latin typeface="Arial" panose="020B0604020202020204" pitchFamily="34" charset="0"/>
                <a:ea typeface="+mj-ea"/>
                <a:cs typeface="Arial" panose="020B0604020202020204" pitchFamily="34" charset="0"/>
              </a:defRPr>
            </a:lvl1pPr>
          </a:lstStyle>
          <a:p>
            <a:r>
              <a:rPr lang="sv-SE" sz="2400" dirty="0">
                <a:solidFill>
                  <a:srgbClr val="66425F"/>
                </a:solidFill>
              </a:rPr>
              <a:t>DISKUSSION</a:t>
            </a:r>
          </a:p>
        </p:txBody>
      </p:sp>
      <p:sp>
        <p:nvSpPr>
          <p:cNvPr id="3" name="Platshållare för innehåll 2">
            <a:extLst>
              <a:ext uri="{FF2B5EF4-FFF2-40B4-BE49-F238E27FC236}">
                <a16:creationId xmlns:a16="http://schemas.microsoft.com/office/drawing/2014/main" id="{CEB91834-9002-214C-AB37-218931A5359F}"/>
              </a:ext>
            </a:extLst>
          </p:cNvPr>
          <p:cNvSpPr>
            <a:spLocks noGrp="1"/>
          </p:cNvSpPr>
          <p:nvPr>
            <p:ph idx="1"/>
          </p:nvPr>
        </p:nvSpPr>
        <p:spPr>
          <a:xfrm>
            <a:off x="1487089" y="2857500"/>
            <a:ext cx="9167814" cy="3028950"/>
          </a:xfrm>
        </p:spPr>
        <p:txBody>
          <a:bodyPr>
            <a:normAutofit/>
          </a:bodyPr>
          <a:lstStyle/>
          <a:p>
            <a:pPr marL="354013" indent="-342900"/>
            <a:r>
              <a:rPr lang="sv-SE" sz="3200" dirty="0"/>
              <a:t>Vad gör vi här hos oss som stärker </a:t>
            </a:r>
            <a:r>
              <a:rPr lang="sv-SE" sz="3200" dirty="0" smtClean="0"/>
              <a:t>visions-området </a:t>
            </a:r>
            <a:r>
              <a:rPr lang="sv-SE" sz="3200" dirty="0"/>
              <a:t>”Omsorg om varandra och miljön</a:t>
            </a:r>
            <a:r>
              <a:rPr lang="sv-SE" sz="3200" dirty="0" smtClean="0"/>
              <a:t>”?</a:t>
            </a:r>
            <a:endParaRPr lang="sv-SE" sz="3200" dirty="0"/>
          </a:p>
          <a:p>
            <a:pPr marL="354013" indent="-342900"/>
            <a:r>
              <a:rPr lang="sv-SE" sz="3200" dirty="0"/>
              <a:t>Finns det något mer vi kan göra? </a:t>
            </a:r>
          </a:p>
          <a:p>
            <a:pPr marL="354013" indent="-342900"/>
            <a:r>
              <a:rPr lang="sv-SE" sz="3200" dirty="0"/>
              <a:t>Hur kan det vi gör gynna den sociala och den ekologiska hållbarheten? </a:t>
            </a:r>
          </a:p>
          <a:p>
            <a:pPr marL="354013" indent="-342900"/>
            <a:endParaRPr lang="sv-SE" b="1" dirty="0"/>
          </a:p>
          <a:p>
            <a:endParaRPr lang="sv-SE" b="1" dirty="0"/>
          </a:p>
        </p:txBody>
      </p:sp>
    </p:spTree>
    <p:extLst>
      <p:ext uri="{BB962C8B-B14F-4D97-AF65-F5344CB8AC3E}">
        <p14:creationId xmlns:p14="http://schemas.microsoft.com/office/powerpoint/2010/main" val="3881225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B32141C-313F-A046-9DC0-328B896FF8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750" y="0"/>
            <a:ext cx="9704935" cy="6858000"/>
          </a:xfrm>
          <a:prstGeom prst="rect">
            <a:avLst/>
          </a:prstGeom>
        </p:spPr>
      </p:pic>
      <p:sp>
        <p:nvSpPr>
          <p:cNvPr id="2" name="Rektangel 1"/>
          <p:cNvSpPr/>
          <p:nvPr/>
        </p:nvSpPr>
        <p:spPr>
          <a:xfrm>
            <a:off x="2405743" y="2370364"/>
            <a:ext cx="7097486" cy="2582636"/>
          </a:xfrm>
          <a:prstGeom prst="rect">
            <a:avLst/>
          </a:prstGeom>
          <a:solidFill>
            <a:srgbClr val="E5EBE3">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8A0C5DFE-046B-2A47-81B9-414979B3340D}"/>
              </a:ext>
            </a:extLst>
          </p:cNvPr>
          <p:cNvSpPr txBox="1"/>
          <p:nvPr/>
        </p:nvSpPr>
        <p:spPr>
          <a:xfrm>
            <a:off x="2716955" y="2698320"/>
            <a:ext cx="6475061" cy="523220"/>
          </a:xfrm>
          <a:prstGeom prst="rect">
            <a:avLst/>
          </a:prstGeom>
          <a:noFill/>
        </p:spPr>
        <p:txBody>
          <a:bodyPr wrap="square" rtlCol="0">
            <a:spAutoFit/>
          </a:bodyPr>
          <a:lstStyle/>
          <a:p>
            <a:pPr algn="ctr"/>
            <a:r>
              <a:rPr lang="sv-SE" sz="2800" b="1" dirty="0">
                <a:solidFill>
                  <a:srgbClr val="30704D"/>
                </a:solidFill>
                <a:latin typeface="Arial" panose="020B0604020202020204" pitchFamily="34" charset="0"/>
                <a:cs typeface="Arial" panose="020B0604020202020204" pitchFamily="34" charset="0"/>
              </a:rPr>
              <a:t>Ett tryggt och snyggt Borås</a:t>
            </a:r>
          </a:p>
        </p:txBody>
      </p:sp>
      <p:sp>
        <p:nvSpPr>
          <p:cNvPr id="4" name="textruta 6">
            <a:extLst>
              <a:ext uri="{FF2B5EF4-FFF2-40B4-BE49-F238E27FC236}">
                <a16:creationId xmlns:a16="http://schemas.microsoft.com/office/drawing/2014/main" id="{BBEBF2A1-FE35-0F4A-874D-1039C6E15FAA}"/>
              </a:ext>
            </a:extLst>
          </p:cNvPr>
          <p:cNvSpPr txBox="1"/>
          <p:nvPr/>
        </p:nvSpPr>
        <p:spPr>
          <a:xfrm>
            <a:off x="2959289" y="3407229"/>
            <a:ext cx="5990394" cy="1323439"/>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4150" algn="ctr"/>
            <a:r>
              <a:rPr lang="sv-SE" sz="2000" dirty="0" smtClean="0">
                <a:solidFill>
                  <a:srgbClr val="30704D"/>
                </a:solidFill>
                <a:latin typeface="Arial" panose="020B0604020202020204" pitchFamily="34" charset="0"/>
                <a:cs typeface="Arial" panose="020B0604020202020204" pitchFamily="34" charset="0"/>
              </a:rPr>
              <a:t>Borås </a:t>
            </a:r>
            <a:r>
              <a:rPr lang="sv-SE" sz="2000" dirty="0">
                <a:solidFill>
                  <a:srgbClr val="30704D"/>
                </a:solidFill>
                <a:latin typeface="Arial" panose="020B0604020202020204" pitchFamily="34" charset="0"/>
                <a:cs typeface="Arial" panose="020B0604020202020204" pitchFamily="34" charset="0"/>
              </a:rPr>
              <a:t>är en trygg och snygg plats som visar ett spännande yttre i form av skulpturer och </a:t>
            </a:r>
            <a:r>
              <a:rPr lang="sv-SE" sz="2000" dirty="0" err="1">
                <a:solidFill>
                  <a:srgbClr val="30704D"/>
                </a:solidFill>
                <a:latin typeface="Arial" panose="020B0604020202020204" pitchFamily="34" charset="0"/>
                <a:cs typeface="Arial" panose="020B0604020202020204" pitchFamily="34" charset="0"/>
              </a:rPr>
              <a:t>street</a:t>
            </a:r>
            <a:r>
              <a:rPr lang="sv-SE" sz="2000" dirty="0">
                <a:solidFill>
                  <a:srgbClr val="30704D"/>
                </a:solidFill>
                <a:latin typeface="Arial" panose="020B0604020202020204" pitchFamily="34" charset="0"/>
                <a:cs typeface="Arial" panose="020B0604020202020204" pitchFamily="34" charset="0"/>
              </a:rPr>
              <a:t>-art. Här finns närhet till service, fritidsaktiviteter, kultur och natur.</a:t>
            </a:r>
          </a:p>
        </p:txBody>
      </p:sp>
    </p:spTree>
    <p:extLst>
      <p:ext uri="{BB962C8B-B14F-4D97-AF65-F5344CB8AC3E}">
        <p14:creationId xmlns:p14="http://schemas.microsoft.com/office/powerpoint/2010/main" val="738406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ommentar i oval 4"/>
          <p:cNvSpPr/>
          <p:nvPr/>
        </p:nvSpPr>
        <p:spPr>
          <a:xfrm>
            <a:off x="599479" y="522818"/>
            <a:ext cx="3276600" cy="1903731"/>
          </a:xfrm>
          <a:prstGeom prst="wedgeEllipseCallout">
            <a:avLst>
              <a:gd name="adj1" fmla="val 44927"/>
              <a:gd name="adj2" fmla="val 49735"/>
            </a:avLst>
          </a:prstGeom>
          <a:solidFill>
            <a:srgbClr val="E1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66242B9B-5C23-A10A-E439-576D3ADEA263}"/>
              </a:ext>
            </a:extLst>
          </p:cNvPr>
          <p:cNvSpPr txBox="1">
            <a:spLocks/>
          </p:cNvSpPr>
          <p:nvPr/>
        </p:nvSpPr>
        <p:spPr>
          <a:xfrm>
            <a:off x="1104899" y="816135"/>
            <a:ext cx="22657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1DAE2"/>
                </a:solidFill>
                <a:latin typeface="Arial" panose="020B0604020202020204" pitchFamily="34" charset="0"/>
                <a:ea typeface="+mj-ea"/>
                <a:cs typeface="Arial" panose="020B0604020202020204" pitchFamily="34" charset="0"/>
              </a:defRPr>
            </a:lvl1pPr>
          </a:lstStyle>
          <a:p>
            <a:r>
              <a:rPr lang="sv-SE" sz="2400" dirty="0">
                <a:solidFill>
                  <a:srgbClr val="66425F"/>
                </a:solidFill>
              </a:rPr>
              <a:t>DISKUSSION</a:t>
            </a:r>
          </a:p>
        </p:txBody>
      </p:sp>
      <p:sp>
        <p:nvSpPr>
          <p:cNvPr id="3" name="Platshållare för innehåll 2">
            <a:extLst>
              <a:ext uri="{FF2B5EF4-FFF2-40B4-BE49-F238E27FC236}">
                <a16:creationId xmlns:a16="http://schemas.microsoft.com/office/drawing/2014/main" id="{CEB91834-9002-214C-AB37-218931A5359F}"/>
              </a:ext>
            </a:extLst>
          </p:cNvPr>
          <p:cNvSpPr>
            <a:spLocks noGrp="1"/>
          </p:cNvSpPr>
          <p:nvPr>
            <p:ph idx="1"/>
          </p:nvPr>
        </p:nvSpPr>
        <p:spPr>
          <a:xfrm>
            <a:off x="1487089" y="2857500"/>
            <a:ext cx="9167814" cy="3028950"/>
          </a:xfrm>
        </p:spPr>
        <p:txBody>
          <a:bodyPr>
            <a:normAutofit/>
          </a:bodyPr>
          <a:lstStyle/>
          <a:p>
            <a:pPr marL="354013" indent="-342900"/>
            <a:r>
              <a:rPr lang="sv-SE" sz="3200" dirty="0"/>
              <a:t>Vad gör vi här hos oss som stärker visionsområdet ”Ett tryggt och snyggt Borås”?</a:t>
            </a:r>
          </a:p>
          <a:p>
            <a:pPr marL="354013" indent="-342900"/>
            <a:r>
              <a:rPr lang="sv-SE" sz="3200" dirty="0"/>
              <a:t>Finns det något mer vi kan göra? </a:t>
            </a:r>
          </a:p>
          <a:p>
            <a:pPr marL="354013" indent="-342900"/>
            <a:r>
              <a:rPr lang="sv-SE" sz="3200" dirty="0"/>
              <a:t>Hur kan det vi gör gynna den sociala och den ekologiska hållbarheten? </a:t>
            </a:r>
          </a:p>
          <a:p>
            <a:pPr marL="354013" indent="-342900"/>
            <a:endParaRPr lang="sv-SE" b="1" dirty="0"/>
          </a:p>
          <a:p>
            <a:endParaRPr lang="sv-SE" b="1" dirty="0"/>
          </a:p>
        </p:txBody>
      </p:sp>
    </p:spTree>
    <p:extLst>
      <p:ext uri="{BB962C8B-B14F-4D97-AF65-F5344CB8AC3E}">
        <p14:creationId xmlns:p14="http://schemas.microsoft.com/office/powerpoint/2010/main" val="4117674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5D41443-04D9-A448-AEFE-5F0DBDFCA7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0839" y="0"/>
            <a:ext cx="9711847" cy="6871045"/>
          </a:xfrm>
          <a:prstGeom prst="rect">
            <a:avLst/>
          </a:prstGeom>
        </p:spPr>
      </p:pic>
      <p:sp>
        <p:nvSpPr>
          <p:cNvPr id="3" name="Rektangel 2"/>
          <p:cNvSpPr/>
          <p:nvPr/>
        </p:nvSpPr>
        <p:spPr>
          <a:xfrm>
            <a:off x="2405743" y="2370364"/>
            <a:ext cx="7097486" cy="2582636"/>
          </a:xfrm>
          <a:prstGeom prst="rect">
            <a:avLst/>
          </a:prstGeom>
          <a:solidFill>
            <a:srgbClr val="DED5DD">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8A0C5DFE-046B-2A47-81B9-414979B3340D}"/>
              </a:ext>
            </a:extLst>
          </p:cNvPr>
          <p:cNvSpPr txBox="1"/>
          <p:nvPr/>
        </p:nvSpPr>
        <p:spPr>
          <a:xfrm>
            <a:off x="2716955" y="2698320"/>
            <a:ext cx="6475061" cy="523220"/>
          </a:xfrm>
          <a:prstGeom prst="rect">
            <a:avLst/>
          </a:prstGeom>
          <a:noFill/>
        </p:spPr>
        <p:txBody>
          <a:bodyPr wrap="square" rtlCol="0">
            <a:spAutoFit/>
          </a:bodyPr>
          <a:lstStyle/>
          <a:p>
            <a:pPr algn="ctr"/>
            <a:r>
              <a:rPr lang="sv-SE" sz="2800" b="1" dirty="0" smtClean="0">
                <a:solidFill>
                  <a:srgbClr val="66425F"/>
                </a:solidFill>
                <a:latin typeface="Arial" panose="020B0604020202020204" pitchFamily="34" charset="0"/>
                <a:cs typeface="Arial" panose="020B0604020202020204" pitchFamily="34" charset="0"/>
              </a:rPr>
              <a:t>Möjligheter och mod att utvecklas</a:t>
            </a:r>
            <a:endParaRPr lang="sv-SE" sz="2800" b="1" dirty="0">
              <a:solidFill>
                <a:srgbClr val="66425F"/>
              </a:solidFill>
              <a:latin typeface="Arial" panose="020B0604020202020204" pitchFamily="34" charset="0"/>
              <a:cs typeface="Arial" panose="020B0604020202020204" pitchFamily="34" charset="0"/>
            </a:endParaRPr>
          </a:p>
        </p:txBody>
      </p:sp>
      <p:sp>
        <p:nvSpPr>
          <p:cNvPr id="5" name="textruta 6">
            <a:extLst>
              <a:ext uri="{FF2B5EF4-FFF2-40B4-BE49-F238E27FC236}">
                <a16:creationId xmlns:a16="http://schemas.microsoft.com/office/drawing/2014/main" id="{BBEBF2A1-FE35-0F4A-874D-1039C6E15FAA}"/>
              </a:ext>
            </a:extLst>
          </p:cNvPr>
          <p:cNvSpPr txBox="1"/>
          <p:nvPr/>
        </p:nvSpPr>
        <p:spPr>
          <a:xfrm>
            <a:off x="2959289" y="3407229"/>
            <a:ext cx="5990394" cy="1015663"/>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4150" algn="ctr"/>
            <a:r>
              <a:rPr lang="sv-SE" sz="2000" dirty="0">
                <a:solidFill>
                  <a:srgbClr val="66425F"/>
                </a:solidFill>
                <a:latin typeface="Arial" panose="020B0604020202020204" pitchFamily="34" charset="0"/>
                <a:cs typeface="Arial" panose="020B0604020202020204" pitchFamily="34" charset="0"/>
              </a:rPr>
              <a:t>I Borås är vi kreativa och har mod att tänka och handla i nya banor. Här är det lätt att förverkliga idéer och drömmar.</a:t>
            </a:r>
          </a:p>
        </p:txBody>
      </p:sp>
    </p:spTree>
    <p:extLst>
      <p:ext uri="{BB962C8B-B14F-4D97-AF65-F5344CB8AC3E}">
        <p14:creationId xmlns:p14="http://schemas.microsoft.com/office/powerpoint/2010/main" val="1884407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ommentar i oval 4"/>
          <p:cNvSpPr/>
          <p:nvPr/>
        </p:nvSpPr>
        <p:spPr>
          <a:xfrm>
            <a:off x="599479" y="522818"/>
            <a:ext cx="3276600" cy="1903731"/>
          </a:xfrm>
          <a:prstGeom prst="wedgeEllipseCallout">
            <a:avLst>
              <a:gd name="adj1" fmla="val 44927"/>
              <a:gd name="adj2" fmla="val 49735"/>
            </a:avLst>
          </a:prstGeom>
          <a:solidFill>
            <a:srgbClr val="E1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66242B9B-5C23-A10A-E439-576D3ADEA263}"/>
              </a:ext>
            </a:extLst>
          </p:cNvPr>
          <p:cNvSpPr txBox="1">
            <a:spLocks/>
          </p:cNvSpPr>
          <p:nvPr/>
        </p:nvSpPr>
        <p:spPr>
          <a:xfrm>
            <a:off x="1104899" y="816135"/>
            <a:ext cx="22657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1DAE2"/>
                </a:solidFill>
                <a:latin typeface="Arial" panose="020B0604020202020204" pitchFamily="34" charset="0"/>
                <a:ea typeface="+mj-ea"/>
                <a:cs typeface="Arial" panose="020B0604020202020204" pitchFamily="34" charset="0"/>
              </a:defRPr>
            </a:lvl1pPr>
          </a:lstStyle>
          <a:p>
            <a:r>
              <a:rPr lang="sv-SE" sz="2400" dirty="0">
                <a:solidFill>
                  <a:srgbClr val="66425F"/>
                </a:solidFill>
              </a:rPr>
              <a:t>DISKUSSION</a:t>
            </a:r>
          </a:p>
        </p:txBody>
      </p:sp>
      <p:sp>
        <p:nvSpPr>
          <p:cNvPr id="3" name="Platshållare för innehåll 2">
            <a:extLst>
              <a:ext uri="{FF2B5EF4-FFF2-40B4-BE49-F238E27FC236}">
                <a16:creationId xmlns:a16="http://schemas.microsoft.com/office/drawing/2014/main" id="{CEB91834-9002-214C-AB37-218931A5359F}"/>
              </a:ext>
            </a:extLst>
          </p:cNvPr>
          <p:cNvSpPr>
            <a:spLocks noGrp="1"/>
          </p:cNvSpPr>
          <p:nvPr>
            <p:ph idx="1"/>
          </p:nvPr>
        </p:nvSpPr>
        <p:spPr>
          <a:xfrm>
            <a:off x="1487089" y="2857500"/>
            <a:ext cx="9167814" cy="3028950"/>
          </a:xfrm>
        </p:spPr>
        <p:txBody>
          <a:bodyPr>
            <a:normAutofit lnSpcReduction="10000"/>
          </a:bodyPr>
          <a:lstStyle/>
          <a:p>
            <a:pPr marL="354013" indent="-342900"/>
            <a:r>
              <a:rPr lang="sv-SE" sz="3200" dirty="0"/>
              <a:t>Vad gör vi här hos oss som stärker visionsområdet ”Möjligheter och mod att utvecklas”?</a:t>
            </a:r>
          </a:p>
          <a:p>
            <a:pPr marL="354013" indent="-342900"/>
            <a:r>
              <a:rPr lang="sv-SE" sz="3200" dirty="0"/>
              <a:t>Finns det något mer vi kan göra? </a:t>
            </a:r>
          </a:p>
          <a:p>
            <a:pPr marL="354013" indent="-342900"/>
            <a:r>
              <a:rPr lang="sv-SE" sz="3200" dirty="0"/>
              <a:t>Hur kan det vi gör gynna den sociala och den ekologiska hållbarheten? </a:t>
            </a:r>
          </a:p>
          <a:p>
            <a:pPr marL="354013" indent="-342900"/>
            <a:endParaRPr lang="sv-SE" dirty="0"/>
          </a:p>
          <a:p>
            <a:endParaRPr lang="sv-SE" dirty="0"/>
          </a:p>
        </p:txBody>
      </p:sp>
    </p:spTree>
    <p:extLst>
      <p:ext uri="{BB962C8B-B14F-4D97-AF65-F5344CB8AC3E}">
        <p14:creationId xmlns:p14="http://schemas.microsoft.com/office/powerpoint/2010/main" val="179472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E6FAEF-D79E-7C47-BC6C-F1FF8501184F}"/>
              </a:ext>
            </a:extLst>
          </p:cNvPr>
          <p:cNvSpPr>
            <a:spLocks noGrp="1"/>
          </p:cNvSpPr>
          <p:nvPr>
            <p:ph type="title"/>
          </p:nvPr>
        </p:nvSpPr>
        <p:spPr>
          <a:xfrm>
            <a:off x="1564709" y="887347"/>
            <a:ext cx="10515600" cy="1325563"/>
          </a:xfrm>
        </p:spPr>
        <p:txBody>
          <a:bodyPr>
            <a:noAutofit/>
          </a:bodyPr>
          <a:lstStyle/>
          <a:p>
            <a:pPr>
              <a:lnSpc>
                <a:spcPct val="150000"/>
              </a:lnSpc>
            </a:pPr>
            <a:r>
              <a:rPr lang="sv-SE" b="1" dirty="0">
                <a:solidFill>
                  <a:srgbClr val="E1DAE2"/>
                </a:solidFill>
                <a:latin typeface="Arial" panose="020B0604020202020204" pitchFamily="34" charset="0"/>
                <a:cs typeface="Arial" panose="020B0604020202020204" pitchFamily="34" charset="0"/>
              </a:rPr>
              <a:t>Vad är en vision? </a:t>
            </a:r>
          </a:p>
        </p:txBody>
      </p:sp>
      <p:sp>
        <p:nvSpPr>
          <p:cNvPr id="3" name="Rektangel 2">
            <a:extLst>
              <a:ext uri="{FF2B5EF4-FFF2-40B4-BE49-F238E27FC236}">
                <a16:creationId xmlns:a16="http://schemas.microsoft.com/office/drawing/2014/main" id="{93A01779-6B5B-CF45-9B78-FA6D4702C779}"/>
              </a:ext>
            </a:extLst>
          </p:cNvPr>
          <p:cNvSpPr/>
          <p:nvPr/>
        </p:nvSpPr>
        <p:spPr>
          <a:xfrm>
            <a:off x="1564709" y="2143351"/>
            <a:ext cx="8894524" cy="2677656"/>
          </a:xfrm>
          <a:prstGeom prst="rect">
            <a:avLst/>
          </a:prstGeom>
        </p:spPr>
        <p:txBody>
          <a:bodyPr wrap="square">
            <a:spAutoFit/>
          </a:bodyPr>
          <a:lstStyle/>
          <a:p>
            <a:r>
              <a:rPr lang="sv-SE" sz="2800" dirty="0">
                <a:solidFill>
                  <a:srgbClr val="E1DAE2"/>
                </a:solidFill>
                <a:effectLst/>
                <a:latin typeface="Arial" panose="020B0604020202020204" pitchFamily="34" charset="0"/>
                <a:cs typeface="Arial" panose="020B0604020202020204" pitchFamily="34" charset="0"/>
              </a:rPr>
              <a:t>En vision beskriver hur vi önskar att något ska bli i framtiden. </a:t>
            </a:r>
          </a:p>
          <a:p>
            <a:endParaRPr lang="sv-SE" sz="2800" dirty="0">
              <a:solidFill>
                <a:srgbClr val="E1DAE2"/>
              </a:solidFill>
              <a:effectLst/>
              <a:latin typeface="Arial" panose="020B0604020202020204" pitchFamily="34" charset="0"/>
              <a:cs typeface="Arial" panose="020B0604020202020204" pitchFamily="34" charset="0"/>
            </a:endParaRPr>
          </a:p>
          <a:p>
            <a:r>
              <a:rPr lang="sv-SE" sz="2800" dirty="0">
                <a:solidFill>
                  <a:srgbClr val="E1DAE2"/>
                </a:solidFill>
                <a:effectLst/>
                <a:latin typeface="Arial" panose="020B0604020202020204" pitchFamily="34" charset="0"/>
                <a:cs typeface="Arial" panose="020B0604020202020204" pitchFamily="34" charset="0"/>
              </a:rPr>
              <a:t>En vision behöver inte vara helt realistisk eller kunna mätas. Det är en målbild som hjälper alla att sträva åt samma håll.</a:t>
            </a:r>
          </a:p>
        </p:txBody>
      </p:sp>
      <p:pic>
        <p:nvPicPr>
          <p:cNvPr id="5" name="Bildobjekt 4">
            <a:extLst>
              <a:ext uri="{FF2B5EF4-FFF2-40B4-BE49-F238E27FC236}">
                <a16:creationId xmlns:a16="http://schemas.microsoft.com/office/drawing/2014/main" id="{BEA5EBE7-18B8-7642-96CF-B07A144811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00" y="4821007"/>
            <a:ext cx="1778000" cy="1828800"/>
          </a:xfrm>
          <a:prstGeom prst="rect">
            <a:avLst/>
          </a:prstGeom>
        </p:spPr>
      </p:pic>
    </p:spTree>
    <p:extLst>
      <p:ext uri="{BB962C8B-B14F-4D97-AF65-F5344CB8AC3E}">
        <p14:creationId xmlns:p14="http://schemas.microsoft.com/office/powerpoint/2010/main" val="3201263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672C5B7-D045-FA41-B1C1-CB1804797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7781" y="0"/>
            <a:ext cx="9693408" cy="6858000"/>
          </a:xfrm>
          <a:prstGeom prst="rect">
            <a:avLst/>
          </a:prstGeom>
        </p:spPr>
      </p:pic>
      <p:sp>
        <p:nvSpPr>
          <p:cNvPr id="3" name="Rektangel 2"/>
          <p:cNvSpPr/>
          <p:nvPr/>
        </p:nvSpPr>
        <p:spPr>
          <a:xfrm>
            <a:off x="2405743" y="2370364"/>
            <a:ext cx="7097486" cy="2582636"/>
          </a:xfrm>
          <a:prstGeom prst="rect">
            <a:avLst/>
          </a:prstGeom>
          <a:solidFill>
            <a:srgbClr val="CCDCE3">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8A0C5DFE-046B-2A47-81B9-414979B3340D}"/>
              </a:ext>
            </a:extLst>
          </p:cNvPr>
          <p:cNvSpPr txBox="1"/>
          <p:nvPr/>
        </p:nvSpPr>
        <p:spPr>
          <a:xfrm>
            <a:off x="2716955" y="2698320"/>
            <a:ext cx="6475061" cy="523220"/>
          </a:xfrm>
          <a:prstGeom prst="rect">
            <a:avLst/>
          </a:prstGeom>
          <a:noFill/>
        </p:spPr>
        <p:txBody>
          <a:bodyPr wrap="square" rtlCol="0">
            <a:spAutoFit/>
          </a:bodyPr>
          <a:lstStyle/>
          <a:p>
            <a:pPr algn="ctr"/>
            <a:r>
              <a:rPr lang="sv-SE" sz="2800" b="1" dirty="0">
                <a:solidFill>
                  <a:srgbClr val="3D5C76"/>
                </a:solidFill>
                <a:latin typeface="Arial" panose="020B0604020202020204" pitchFamily="34" charset="0"/>
                <a:cs typeface="Arial" panose="020B0604020202020204" pitchFamily="34" charset="0"/>
              </a:rPr>
              <a:t>Människor möts i Borås</a:t>
            </a:r>
          </a:p>
        </p:txBody>
      </p:sp>
      <p:sp>
        <p:nvSpPr>
          <p:cNvPr id="5" name="textruta 6">
            <a:extLst>
              <a:ext uri="{FF2B5EF4-FFF2-40B4-BE49-F238E27FC236}">
                <a16:creationId xmlns:a16="http://schemas.microsoft.com/office/drawing/2014/main" id="{BBEBF2A1-FE35-0F4A-874D-1039C6E15FAA}"/>
              </a:ext>
            </a:extLst>
          </p:cNvPr>
          <p:cNvSpPr txBox="1"/>
          <p:nvPr/>
        </p:nvSpPr>
        <p:spPr>
          <a:xfrm>
            <a:off x="2959289" y="3407229"/>
            <a:ext cx="5990394" cy="1015663"/>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4150" algn="ctr"/>
            <a:r>
              <a:rPr lang="sv-SE" sz="2000" dirty="0">
                <a:solidFill>
                  <a:srgbClr val="3D5C76"/>
                </a:solidFill>
                <a:latin typeface="Arial" panose="020B0604020202020204" pitchFamily="34" charset="0"/>
                <a:cs typeface="Arial" panose="020B0604020202020204" pitchFamily="34" charset="0"/>
              </a:rPr>
              <a:t>I Borås är vi kreativa och har mod att tänka och handla i nya banor. Här är det lätt att förverkliga idéer och drömmar</a:t>
            </a:r>
          </a:p>
        </p:txBody>
      </p:sp>
    </p:spTree>
    <p:extLst>
      <p:ext uri="{BB962C8B-B14F-4D97-AF65-F5344CB8AC3E}">
        <p14:creationId xmlns:p14="http://schemas.microsoft.com/office/powerpoint/2010/main" val="2410556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ommentar i oval 4"/>
          <p:cNvSpPr/>
          <p:nvPr/>
        </p:nvSpPr>
        <p:spPr>
          <a:xfrm>
            <a:off x="599479" y="522818"/>
            <a:ext cx="3276600" cy="1903731"/>
          </a:xfrm>
          <a:prstGeom prst="wedgeEllipseCallout">
            <a:avLst>
              <a:gd name="adj1" fmla="val 44927"/>
              <a:gd name="adj2" fmla="val 49735"/>
            </a:avLst>
          </a:prstGeom>
          <a:solidFill>
            <a:srgbClr val="E1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66242B9B-5C23-A10A-E439-576D3ADEA263}"/>
              </a:ext>
            </a:extLst>
          </p:cNvPr>
          <p:cNvSpPr txBox="1">
            <a:spLocks/>
          </p:cNvSpPr>
          <p:nvPr/>
        </p:nvSpPr>
        <p:spPr>
          <a:xfrm>
            <a:off x="1104899" y="816135"/>
            <a:ext cx="22657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1DAE2"/>
                </a:solidFill>
                <a:latin typeface="Arial" panose="020B0604020202020204" pitchFamily="34" charset="0"/>
                <a:ea typeface="+mj-ea"/>
                <a:cs typeface="Arial" panose="020B0604020202020204" pitchFamily="34" charset="0"/>
              </a:defRPr>
            </a:lvl1pPr>
          </a:lstStyle>
          <a:p>
            <a:r>
              <a:rPr lang="sv-SE" sz="2400" dirty="0">
                <a:solidFill>
                  <a:srgbClr val="66425F"/>
                </a:solidFill>
              </a:rPr>
              <a:t>DISKUSSION</a:t>
            </a:r>
          </a:p>
        </p:txBody>
      </p:sp>
      <p:sp>
        <p:nvSpPr>
          <p:cNvPr id="3" name="Platshållare för innehåll 2">
            <a:extLst>
              <a:ext uri="{FF2B5EF4-FFF2-40B4-BE49-F238E27FC236}">
                <a16:creationId xmlns:a16="http://schemas.microsoft.com/office/drawing/2014/main" id="{CEB91834-9002-214C-AB37-218931A5359F}"/>
              </a:ext>
            </a:extLst>
          </p:cNvPr>
          <p:cNvSpPr>
            <a:spLocks noGrp="1"/>
          </p:cNvSpPr>
          <p:nvPr>
            <p:ph idx="1"/>
          </p:nvPr>
        </p:nvSpPr>
        <p:spPr>
          <a:xfrm>
            <a:off x="1487089" y="2857500"/>
            <a:ext cx="9167814" cy="3028950"/>
          </a:xfrm>
        </p:spPr>
        <p:txBody>
          <a:bodyPr>
            <a:normAutofit/>
          </a:bodyPr>
          <a:lstStyle/>
          <a:p>
            <a:pPr marL="354013" indent="-342900"/>
            <a:r>
              <a:rPr lang="sv-SE" sz="3200" dirty="0"/>
              <a:t>Vad gör vi här hos oss som stärker </a:t>
            </a:r>
            <a:br>
              <a:rPr lang="sv-SE" sz="3200" dirty="0"/>
            </a:br>
            <a:r>
              <a:rPr lang="sv-SE" sz="3200" dirty="0"/>
              <a:t>visionsområdet ”Människor möts i Borås”?</a:t>
            </a:r>
          </a:p>
          <a:p>
            <a:pPr marL="354013" indent="-342900"/>
            <a:r>
              <a:rPr lang="sv-SE" sz="3200" dirty="0"/>
              <a:t>Finns det något mer vi kan göra?</a:t>
            </a:r>
          </a:p>
          <a:p>
            <a:pPr marL="354013" indent="-342900"/>
            <a:r>
              <a:rPr lang="sv-SE" sz="3200" dirty="0"/>
              <a:t>Hur kan det vi gör gynna den sociala och den ekologiska hållbarheten? </a:t>
            </a:r>
            <a:endParaRPr lang="sv-SE" dirty="0"/>
          </a:p>
          <a:p>
            <a:endParaRPr lang="sv-SE" dirty="0"/>
          </a:p>
        </p:txBody>
      </p:sp>
    </p:spTree>
    <p:extLst>
      <p:ext uri="{BB962C8B-B14F-4D97-AF65-F5344CB8AC3E}">
        <p14:creationId xmlns:p14="http://schemas.microsoft.com/office/powerpoint/2010/main" val="2101335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E6FAEF-D79E-7C47-BC6C-F1FF8501184F}"/>
              </a:ext>
            </a:extLst>
          </p:cNvPr>
          <p:cNvSpPr>
            <a:spLocks noGrp="1"/>
          </p:cNvSpPr>
          <p:nvPr>
            <p:ph type="title" idx="4294967295"/>
          </p:nvPr>
        </p:nvSpPr>
        <p:spPr>
          <a:xfrm>
            <a:off x="574298" y="755623"/>
            <a:ext cx="10515600" cy="1325563"/>
          </a:xfrm>
          <a:solidFill>
            <a:srgbClr val="E1DAE2"/>
          </a:solidFill>
        </p:spPr>
        <p:txBody>
          <a:bodyPr>
            <a:normAutofit/>
          </a:bodyPr>
          <a:lstStyle/>
          <a:p>
            <a:r>
              <a:rPr lang="sv-SE" sz="2800" b="1" dirty="0">
                <a:solidFill>
                  <a:srgbClr val="66425F"/>
                </a:solidFill>
                <a:latin typeface="Arial" panose="020B0604020202020204" pitchFamily="34" charset="0"/>
                <a:cs typeface="Arial" panose="020B0604020202020204" pitchFamily="34" charset="0"/>
              </a:rPr>
              <a:t>Visionen i korthet</a:t>
            </a:r>
          </a:p>
        </p:txBody>
      </p:sp>
      <p:sp>
        <p:nvSpPr>
          <p:cNvPr id="3" name="Rektangel 2">
            <a:extLst>
              <a:ext uri="{FF2B5EF4-FFF2-40B4-BE49-F238E27FC236}">
                <a16:creationId xmlns:a16="http://schemas.microsoft.com/office/drawing/2014/main" id="{1AE6B347-6A45-F141-8A0B-B27B2EDB7A7C}"/>
              </a:ext>
            </a:extLst>
          </p:cNvPr>
          <p:cNvSpPr/>
          <p:nvPr/>
        </p:nvSpPr>
        <p:spPr>
          <a:xfrm>
            <a:off x="546641" y="1880473"/>
            <a:ext cx="10187609" cy="4893647"/>
          </a:xfrm>
          <a:prstGeom prst="rect">
            <a:avLst/>
          </a:prstGeom>
        </p:spPr>
        <p:txBody>
          <a:bodyPr wrap="square">
            <a:spAutoFit/>
          </a:bodyPr>
          <a:lstStyle/>
          <a:p>
            <a:pPr>
              <a:spcAft>
                <a:spcPts val="1200"/>
              </a:spcAft>
            </a:pPr>
            <a:r>
              <a:rPr lang="sv-SE" sz="2400" dirty="0">
                <a:solidFill>
                  <a:srgbClr val="66425F"/>
                </a:solidFill>
                <a:latin typeface="Arial" panose="020B0604020202020204" pitchFamily="34" charset="0"/>
                <a:cs typeface="Arial" panose="020B0604020202020204" pitchFamily="34" charset="0"/>
              </a:rPr>
              <a:t>Vi som bor, verkar och möts i Borås har en unik förmåga att få saker att hända tillsammans</a:t>
            </a:r>
            <a:r>
              <a:rPr lang="sv-SE" sz="2400" dirty="0" smtClean="0">
                <a:solidFill>
                  <a:srgbClr val="66425F"/>
                </a:solidFill>
                <a:latin typeface="Arial" panose="020B0604020202020204" pitchFamily="34" charset="0"/>
                <a:cs typeface="Arial" panose="020B0604020202020204" pitchFamily="34" charset="0"/>
              </a:rPr>
              <a:t>.</a:t>
            </a:r>
            <a:endParaRPr lang="sv-SE" sz="2400" dirty="0">
              <a:solidFill>
                <a:srgbClr val="66425F"/>
              </a:solidFill>
              <a:latin typeface="Arial" panose="020B0604020202020204" pitchFamily="34" charset="0"/>
              <a:cs typeface="Arial" panose="020B0604020202020204" pitchFamily="34" charset="0"/>
            </a:endParaRPr>
          </a:p>
          <a:p>
            <a:r>
              <a:rPr lang="sv-SE" sz="2400" dirty="0">
                <a:solidFill>
                  <a:srgbClr val="66425F"/>
                </a:solidFill>
                <a:latin typeface="Arial" panose="020B0604020202020204" pitchFamily="34" charset="0"/>
                <a:cs typeface="Arial" panose="020B0604020202020204" pitchFamily="34" charset="0"/>
              </a:rPr>
              <a:t>I framtidens </a:t>
            </a:r>
            <a:r>
              <a:rPr lang="sv-SE" sz="2400" dirty="0" smtClean="0">
                <a:solidFill>
                  <a:srgbClr val="66425F"/>
                </a:solidFill>
                <a:latin typeface="Arial" panose="020B0604020202020204" pitchFamily="34" charset="0"/>
                <a:cs typeface="Arial" panose="020B0604020202020204" pitchFamily="34" charset="0"/>
              </a:rPr>
              <a:t>Borås…</a:t>
            </a:r>
            <a:endParaRPr lang="sv-SE" sz="2400" dirty="0">
              <a:solidFill>
                <a:srgbClr val="66425F"/>
              </a:solidFill>
              <a:latin typeface="Arial" panose="020B0604020202020204" pitchFamily="34" charset="0"/>
              <a:cs typeface="Arial" panose="020B0604020202020204" pitchFamily="34" charset="0"/>
            </a:endParaRPr>
          </a:p>
          <a:p>
            <a:r>
              <a:rPr lang="sv-SE" sz="2400" dirty="0" smtClean="0">
                <a:solidFill>
                  <a:srgbClr val="66425F"/>
                </a:solidFill>
                <a:latin typeface="Arial" panose="020B0604020202020204" pitchFamily="34" charset="0"/>
                <a:cs typeface="Arial" panose="020B0604020202020204" pitchFamily="34" charset="0"/>
              </a:rPr>
              <a:t>…tar </a:t>
            </a:r>
            <a:r>
              <a:rPr lang="sv-SE" sz="2400" dirty="0">
                <a:solidFill>
                  <a:srgbClr val="66425F"/>
                </a:solidFill>
                <a:latin typeface="Arial" panose="020B0604020202020204" pitchFamily="34" charset="0"/>
                <a:cs typeface="Arial" panose="020B0604020202020204" pitchFamily="34" charset="0"/>
              </a:rPr>
              <a:t>vi ansvar för varandra, vår miljö och vår utveckling. </a:t>
            </a:r>
          </a:p>
          <a:p>
            <a:r>
              <a:rPr lang="sv-SE" sz="2400" dirty="0" smtClean="0">
                <a:solidFill>
                  <a:srgbClr val="66425F"/>
                </a:solidFill>
                <a:latin typeface="Arial" panose="020B0604020202020204" pitchFamily="34" charset="0"/>
                <a:cs typeface="Arial" panose="020B0604020202020204" pitchFamily="34" charset="0"/>
              </a:rPr>
              <a:t>…är </a:t>
            </a:r>
            <a:r>
              <a:rPr lang="sv-SE" sz="2400" dirty="0">
                <a:solidFill>
                  <a:srgbClr val="66425F"/>
                </a:solidFill>
                <a:latin typeface="Arial" panose="020B0604020202020204" pitchFamily="34" charset="0"/>
                <a:cs typeface="Arial" panose="020B0604020202020204" pitchFamily="34" charset="0"/>
              </a:rPr>
              <a:t>alla trygga. Vi som bor här har nära till det vi behöver i vardagen. </a:t>
            </a:r>
          </a:p>
          <a:p>
            <a:r>
              <a:rPr lang="sv-SE" sz="2400" dirty="0" smtClean="0">
                <a:solidFill>
                  <a:srgbClr val="66425F"/>
                </a:solidFill>
                <a:latin typeface="Arial" panose="020B0604020202020204" pitchFamily="34" charset="0"/>
                <a:cs typeface="Arial" panose="020B0604020202020204" pitchFamily="34" charset="0"/>
              </a:rPr>
              <a:t>…är </a:t>
            </a:r>
            <a:r>
              <a:rPr lang="sv-SE" sz="2400" dirty="0">
                <a:solidFill>
                  <a:srgbClr val="66425F"/>
                </a:solidFill>
                <a:latin typeface="Arial" panose="020B0604020202020204" pitchFamily="34" charset="0"/>
                <a:cs typeface="Arial" panose="020B0604020202020204" pitchFamily="34" charset="0"/>
              </a:rPr>
              <a:t>vi modiga och kreativa. Tillsammans driver vi utvecklingen framåt.</a:t>
            </a:r>
          </a:p>
          <a:p>
            <a:pPr>
              <a:spcAft>
                <a:spcPts val="1200"/>
              </a:spcAft>
            </a:pPr>
            <a:r>
              <a:rPr lang="sv-SE" sz="2400" dirty="0" smtClean="0">
                <a:solidFill>
                  <a:srgbClr val="66425F"/>
                </a:solidFill>
                <a:latin typeface="Arial" panose="020B0604020202020204" pitchFamily="34" charset="0"/>
                <a:cs typeface="Arial" panose="020B0604020202020204" pitchFamily="34" charset="0"/>
              </a:rPr>
              <a:t>…kan </a:t>
            </a:r>
            <a:r>
              <a:rPr lang="sv-SE" sz="2400" dirty="0">
                <a:solidFill>
                  <a:srgbClr val="66425F"/>
                </a:solidFill>
                <a:latin typeface="Arial" panose="020B0604020202020204" pitchFamily="34" charset="0"/>
                <a:cs typeface="Arial" panose="020B0604020202020204" pitchFamily="34" charset="0"/>
              </a:rPr>
              <a:t>vi lära och utvecklas hela livet. </a:t>
            </a:r>
          </a:p>
          <a:p>
            <a:pPr>
              <a:spcAft>
                <a:spcPts val="1200"/>
              </a:spcAft>
            </a:pPr>
            <a:r>
              <a:rPr lang="sv-SE" sz="2400" dirty="0">
                <a:solidFill>
                  <a:srgbClr val="66425F"/>
                </a:solidFill>
                <a:latin typeface="Arial" panose="020B0604020202020204" pitchFamily="34" charset="0"/>
                <a:cs typeface="Arial" panose="020B0604020202020204" pitchFamily="34" charset="0"/>
              </a:rPr>
              <a:t>I Borås är det lätt att förverkliga idéer och drömmar.  Här möts vi till vardags och till fest, spontant och planerat. </a:t>
            </a:r>
          </a:p>
          <a:p>
            <a:r>
              <a:rPr lang="sv-SE" sz="2400" dirty="0">
                <a:solidFill>
                  <a:srgbClr val="66425F"/>
                </a:solidFill>
                <a:latin typeface="Arial" panose="020B0604020202020204" pitchFamily="34" charset="0"/>
                <a:cs typeface="Arial" panose="020B0604020202020204" pitchFamily="34" charset="0"/>
              </a:rPr>
              <a:t>I framtidens Borås är möten ett sätt att leva.  </a:t>
            </a:r>
          </a:p>
          <a:p>
            <a:pPr marL="514350" indent="-514350">
              <a:lnSpc>
                <a:spcPct val="150000"/>
              </a:lnSpc>
              <a:buFont typeface="+mj-lt"/>
              <a:buAutoNum type="arabicPeriod"/>
            </a:pPr>
            <a:endParaRPr lang="sv-SE" sz="2800" dirty="0">
              <a:solidFill>
                <a:srgbClr val="6642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919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EB91834-9002-214C-AB37-218931A5359F}"/>
              </a:ext>
            </a:extLst>
          </p:cNvPr>
          <p:cNvSpPr>
            <a:spLocks noGrp="1"/>
          </p:cNvSpPr>
          <p:nvPr>
            <p:ph type="body" sz="quarter" idx="10"/>
          </p:nvPr>
        </p:nvSpPr>
        <p:spPr>
          <a:xfrm>
            <a:off x="662458" y="2981192"/>
            <a:ext cx="9055247" cy="1808162"/>
          </a:xfrm>
        </p:spPr>
        <p:txBody>
          <a:bodyPr>
            <a:normAutofit/>
          </a:bodyPr>
          <a:lstStyle/>
          <a:p>
            <a:pPr marL="11112" indent="0">
              <a:buNone/>
            </a:pPr>
            <a:r>
              <a:rPr lang="sv-SE" sz="2400" b="0" dirty="0">
                <a:latin typeface="Arial" panose="020B0604020202020204" pitchFamily="34" charset="0"/>
                <a:cs typeface="Arial" panose="020B0604020202020204" pitchFamily="34" charset="0"/>
              </a:rPr>
              <a:t>Broschyr på svenska, </a:t>
            </a:r>
          </a:p>
          <a:p>
            <a:pPr marL="11112" indent="0">
              <a:buNone/>
            </a:pPr>
            <a:r>
              <a:rPr lang="sv-SE" sz="2400" b="0" dirty="0">
                <a:latin typeface="Arial" panose="020B0604020202020204" pitchFamily="34" charset="0"/>
                <a:cs typeface="Arial" panose="020B0604020202020204" pitchFamily="34" charset="0"/>
              </a:rPr>
              <a:t>engelska och lättläst svenska</a:t>
            </a:r>
          </a:p>
        </p:txBody>
      </p:sp>
      <p:sp>
        <p:nvSpPr>
          <p:cNvPr id="2" name="Rubrik 1">
            <a:extLst>
              <a:ext uri="{FF2B5EF4-FFF2-40B4-BE49-F238E27FC236}">
                <a16:creationId xmlns:a16="http://schemas.microsoft.com/office/drawing/2014/main" id="{2DE6FAEF-D79E-7C47-BC6C-F1FF8501184F}"/>
              </a:ext>
            </a:extLst>
          </p:cNvPr>
          <p:cNvSpPr>
            <a:spLocks noGrp="1"/>
          </p:cNvSpPr>
          <p:nvPr>
            <p:ph type="title" idx="4294967295"/>
          </p:nvPr>
        </p:nvSpPr>
        <p:spPr>
          <a:xfrm>
            <a:off x="662458" y="1477619"/>
            <a:ext cx="10515600" cy="1325562"/>
          </a:xfrm>
        </p:spPr>
        <p:txBody>
          <a:bodyPr>
            <a:normAutofit/>
          </a:bodyPr>
          <a:lstStyle/>
          <a:p>
            <a:r>
              <a:rPr lang="sv-SE" sz="3600" dirty="0">
                <a:latin typeface="Arial" panose="020B0604020202020204" pitchFamily="34" charset="0"/>
                <a:cs typeface="Arial" panose="020B0604020202020204" pitchFamily="34" charset="0"/>
              </a:rPr>
              <a:t>Kommunikationsmaterial</a:t>
            </a:r>
          </a:p>
        </p:txBody>
      </p:sp>
      <p:pic>
        <p:nvPicPr>
          <p:cNvPr id="6" name="Bildobjekt 5">
            <a:extLst>
              <a:ext uri="{FF2B5EF4-FFF2-40B4-BE49-F238E27FC236}">
                <a16:creationId xmlns:a16="http://schemas.microsoft.com/office/drawing/2014/main" id="{A5A72443-863C-1B46-9B8B-FB1B26AEA7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44160">
            <a:off x="7316304" y="1318592"/>
            <a:ext cx="3347730" cy="4220818"/>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9467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56831231-F4C8-004B-8844-057C64FE97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26597">
            <a:off x="9445844" y="169008"/>
            <a:ext cx="1908330" cy="2395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Platshållare för innehåll 2">
            <a:extLst>
              <a:ext uri="{FF2B5EF4-FFF2-40B4-BE49-F238E27FC236}">
                <a16:creationId xmlns:a16="http://schemas.microsoft.com/office/drawing/2014/main" id="{CEB91834-9002-214C-AB37-218931A5359F}"/>
              </a:ext>
            </a:extLst>
          </p:cNvPr>
          <p:cNvSpPr>
            <a:spLocks noGrp="1"/>
          </p:cNvSpPr>
          <p:nvPr>
            <p:ph type="body" sz="quarter" idx="10"/>
          </p:nvPr>
        </p:nvSpPr>
        <p:spPr>
          <a:xfrm>
            <a:off x="863364" y="1081491"/>
            <a:ext cx="8485186" cy="5296421"/>
          </a:xfrm>
        </p:spPr>
        <p:txBody>
          <a:bodyPr>
            <a:noAutofit/>
          </a:bodyPr>
          <a:lstStyle/>
          <a:p>
            <a:pPr marL="11112" indent="0" algn="l">
              <a:spcAft>
                <a:spcPts val="1200"/>
              </a:spcAft>
              <a:buNone/>
            </a:pPr>
            <a:r>
              <a:rPr lang="sv-SE" sz="3200" b="1" dirty="0" smtClean="0"/>
              <a:t>Visionen är ä</a:t>
            </a:r>
            <a:r>
              <a:rPr lang="sv-SE" sz="3200" b="1" dirty="0" smtClean="0">
                <a:latin typeface="Arial" panose="020B0604020202020204" pitchFamily="34" charset="0"/>
                <a:cs typeface="Arial" panose="020B0604020202020204" pitchFamily="34" charset="0"/>
              </a:rPr>
              <a:t>ven </a:t>
            </a:r>
            <a:r>
              <a:rPr lang="sv-SE" sz="3200" b="1" dirty="0">
                <a:latin typeface="Arial" panose="020B0604020202020204" pitchFamily="34" charset="0"/>
                <a:cs typeface="Arial" panose="020B0604020202020204" pitchFamily="34" charset="0"/>
              </a:rPr>
              <a:t>översatt till:</a:t>
            </a:r>
          </a:p>
          <a:p>
            <a:pPr marL="468312" indent="-457200" algn="l">
              <a:buFont typeface="Arial" panose="020B0604020202020204" pitchFamily="34" charset="0"/>
              <a:buChar char="•"/>
            </a:pPr>
            <a:r>
              <a:rPr lang="sv-SE" sz="2400" dirty="0">
                <a:latin typeface="Arial" panose="020B0604020202020204" pitchFamily="34" charset="0"/>
                <a:cs typeface="Arial" panose="020B0604020202020204" pitchFamily="34" charset="0"/>
              </a:rPr>
              <a:t>Finska</a:t>
            </a:r>
          </a:p>
          <a:p>
            <a:pPr marL="468312" indent="-457200" algn="l">
              <a:buFont typeface="Arial" panose="020B0604020202020204" pitchFamily="34" charset="0"/>
              <a:buChar char="•"/>
            </a:pPr>
            <a:r>
              <a:rPr lang="sv-SE" sz="2400" dirty="0">
                <a:latin typeface="Arial" panose="020B0604020202020204" pitchFamily="34" charset="0"/>
                <a:cs typeface="Arial" panose="020B0604020202020204" pitchFamily="34" charset="0"/>
              </a:rPr>
              <a:t>Arabiska</a:t>
            </a:r>
          </a:p>
          <a:p>
            <a:pPr marL="468312" indent="-457200" algn="l">
              <a:buFont typeface="Arial" panose="020B0604020202020204" pitchFamily="34" charset="0"/>
              <a:buChar char="•"/>
            </a:pPr>
            <a:r>
              <a:rPr lang="sv-SE" sz="2400" dirty="0">
                <a:latin typeface="Arial" panose="020B0604020202020204" pitchFamily="34" charset="0"/>
                <a:cs typeface="Arial" panose="020B0604020202020204" pitchFamily="34" charset="0"/>
              </a:rPr>
              <a:t>Somaliska</a:t>
            </a:r>
          </a:p>
          <a:p>
            <a:pPr marL="468312" indent="-457200" algn="l">
              <a:buFont typeface="Arial" panose="020B0604020202020204" pitchFamily="34" charset="0"/>
              <a:buChar char="•"/>
            </a:pPr>
            <a:r>
              <a:rPr lang="sv-SE" sz="2400" dirty="0">
                <a:latin typeface="Arial" panose="020B0604020202020204" pitchFamily="34" charset="0"/>
                <a:cs typeface="Arial" panose="020B0604020202020204" pitchFamily="34" charset="0"/>
              </a:rPr>
              <a:t>Persiska</a:t>
            </a:r>
          </a:p>
          <a:p>
            <a:pPr marL="468312" indent="-457200" algn="l">
              <a:buFont typeface="Arial" panose="020B0604020202020204" pitchFamily="34" charset="0"/>
              <a:buChar char="•"/>
            </a:pPr>
            <a:r>
              <a:rPr lang="sv-SE" sz="2400" dirty="0">
                <a:latin typeface="Arial" panose="020B0604020202020204" pitchFamily="34" charset="0"/>
                <a:cs typeface="Arial" panose="020B0604020202020204" pitchFamily="34" charset="0"/>
              </a:rPr>
              <a:t>Tigrinja</a:t>
            </a:r>
          </a:p>
          <a:p>
            <a:pPr marL="468312" indent="-457200" algn="l">
              <a:buFont typeface="Arial" panose="020B0604020202020204" pitchFamily="34" charset="0"/>
              <a:buChar char="•"/>
            </a:pPr>
            <a:r>
              <a:rPr lang="sv-SE" sz="2400" dirty="0">
                <a:latin typeface="Arial" panose="020B0604020202020204" pitchFamily="34" charset="0"/>
                <a:cs typeface="Arial" panose="020B0604020202020204" pitchFamily="34" charset="0"/>
              </a:rPr>
              <a:t>Dari</a:t>
            </a:r>
          </a:p>
          <a:p>
            <a:pPr marL="468312" indent="-457200" algn="l"/>
            <a:endParaRPr lang="sv-SE" sz="2400" dirty="0">
              <a:latin typeface="Arial" panose="020B0604020202020204" pitchFamily="34" charset="0"/>
              <a:cs typeface="Arial" panose="020B0604020202020204" pitchFamily="34" charset="0"/>
            </a:endParaRPr>
          </a:p>
          <a:p>
            <a:pPr marL="11112" indent="0" algn="l">
              <a:buNone/>
            </a:pPr>
            <a:r>
              <a:rPr lang="sv-SE" sz="2000" dirty="0">
                <a:latin typeface="Arial" panose="020B0604020202020204" pitchFamily="34" charset="0"/>
                <a:cs typeface="Arial" panose="020B0604020202020204" pitchFamily="34" charset="0"/>
              </a:rPr>
              <a:t>(På dessa språk </a:t>
            </a:r>
            <a:r>
              <a:rPr lang="sv-SE" sz="2000" dirty="0" smtClean="0">
                <a:latin typeface="Arial" panose="020B0604020202020204" pitchFamily="34" charset="0"/>
                <a:cs typeface="Arial" panose="020B0604020202020204" pitchFamily="34" charset="0"/>
              </a:rPr>
              <a:t>finns </a:t>
            </a:r>
            <a:r>
              <a:rPr lang="sv-SE" sz="2000" dirty="0">
                <a:latin typeface="Arial" panose="020B0604020202020204" pitchFamily="34" charset="0"/>
                <a:cs typeface="Arial" panose="020B0604020202020204" pitchFamily="34" charset="0"/>
              </a:rPr>
              <a:t>visionen som </a:t>
            </a:r>
          </a:p>
          <a:p>
            <a:pPr marL="11112" indent="0" algn="l">
              <a:buNone/>
            </a:pPr>
            <a:r>
              <a:rPr lang="sv-SE" sz="2000" dirty="0">
                <a:latin typeface="Arial" panose="020B0604020202020204" pitchFamily="34" charset="0"/>
                <a:cs typeface="Arial" panose="020B0604020202020204" pitchFamily="34" charset="0"/>
              </a:rPr>
              <a:t>utskrivbar </a:t>
            </a:r>
            <a:r>
              <a:rPr lang="sv-SE" sz="2000" dirty="0" err="1">
                <a:latin typeface="Arial" panose="020B0604020202020204" pitchFamily="34" charset="0"/>
                <a:cs typeface="Arial" panose="020B0604020202020204" pitchFamily="34" charset="0"/>
              </a:rPr>
              <a:t>pdf</a:t>
            </a:r>
            <a:r>
              <a:rPr lang="sv-SE" sz="2000" dirty="0">
                <a:latin typeface="Arial" panose="020B0604020202020204" pitchFamily="34" charset="0"/>
                <a:cs typeface="Arial" panose="020B0604020202020204" pitchFamily="34" charset="0"/>
              </a:rPr>
              <a:t>, </a:t>
            </a:r>
            <a:r>
              <a:rPr lang="sv-SE" sz="2000" dirty="0" smtClean="0">
                <a:latin typeface="Arial" panose="020B0604020202020204" pitchFamily="34" charset="0"/>
                <a:cs typeface="Arial" panose="020B0604020202020204" pitchFamily="34" charset="0"/>
              </a:rPr>
              <a:t>se </a:t>
            </a:r>
            <a:r>
              <a:rPr lang="sv-SE" sz="2000" dirty="0">
                <a:latin typeface="Arial" panose="020B0604020202020204" pitchFamily="34" charset="0"/>
                <a:cs typeface="Arial" panose="020B0604020202020204" pitchFamily="34" charset="0"/>
              </a:rPr>
              <a:t>boras.se/vision)</a:t>
            </a:r>
          </a:p>
        </p:txBody>
      </p:sp>
      <p:pic>
        <p:nvPicPr>
          <p:cNvPr id="9" name="Bildobjekt 8">
            <a:extLst>
              <a:ext uri="{FF2B5EF4-FFF2-40B4-BE49-F238E27FC236}">
                <a16:creationId xmlns:a16="http://schemas.microsoft.com/office/drawing/2014/main" id="{E2A64A97-600A-DA41-A9FC-68182D7088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04624">
            <a:off x="10338996" y="2625972"/>
            <a:ext cx="2018616" cy="25336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Bildobjekt 10">
            <a:extLst>
              <a:ext uri="{FF2B5EF4-FFF2-40B4-BE49-F238E27FC236}">
                <a16:creationId xmlns:a16="http://schemas.microsoft.com/office/drawing/2014/main" id="{71C37D4B-6268-A44A-A170-6A678AFEF0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22424">
            <a:off x="7119553" y="238334"/>
            <a:ext cx="1992395" cy="24992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Bildobjekt 12">
            <a:extLst>
              <a:ext uri="{FF2B5EF4-FFF2-40B4-BE49-F238E27FC236}">
                <a16:creationId xmlns:a16="http://schemas.microsoft.com/office/drawing/2014/main" id="{AA52E2D2-113D-7C4B-BB82-5B786E6C2B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719030">
            <a:off x="8288472" y="4195974"/>
            <a:ext cx="2031358" cy="25421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Bildobjekt 14">
            <a:extLst>
              <a:ext uri="{FF2B5EF4-FFF2-40B4-BE49-F238E27FC236}">
                <a16:creationId xmlns:a16="http://schemas.microsoft.com/office/drawing/2014/main" id="{C030607F-6703-E441-B11C-21909E6172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19367">
            <a:off x="8174442" y="2345208"/>
            <a:ext cx="1965166" cy="2470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Bildobjekt 18">
            <a:extLst>
              <a:ext uri="{FF2B5EF4-FFF2-40B4-BE49-F238E27FC236}">
                <a16:creationId xmlns:a16="http://schemas.microsoft.com/office/drawing/2014/main" id="{9BF1BEEE-0C21-E241-9F86-265D3E0B4E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447511">
            <a:off x="6372426" y="2849715"/>
            <a:ext cx="1980639" cy="2473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6152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CEB91834-9002-214C-AB37-218931A5359F}"/>
              </a:ext>
            </a:extLst>
          </p:cNvPr>
          <p:cNvSpPr txBox="1">
            <a:spLocks/>
          </p:cNvSpPr>
          <p:nvPr/>
        </p:nvSpPr>
        <p:spPr>
          <a:xfrm>
            <a:off x="1038241" y="736445"/>
            <a:ext cx="10515600" cy="4351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66425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66425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66425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6425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642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indent="0">
              <a:buFont typeface="Arial" panose="020B0604020202020204" pitchFamily="34" charset="0"/>
              <a:buNone/>
            </a:pPr>
            <a:r>
              <a:rPr lang="sv-SE" sz="3600" b="1" dirty="0" smtClean="0"/>
              <a:t>Filmer</a:t>
            </a:r>
            <a:endParaRPr lang="sv-SE" sz="3600" b="1" dirty="0"/>
          </a:p>
        </p:txBody>
      </p:sp>
      <p:pic>
        <p:nvPicPr>
          <p:cNvPr id="8" name="Bildobjekt 7">
            <a:extLst>
              <a:ext uri="{FF2B5EF4-FFF2-40B4-BE49-F238E27FC236}">
                <a16:creationId xmlns:a16="http://schemas.microsoft.com/office/drawing/2014/main" id="{EF2B8B40-4F96-F440-801C-537BCF6E71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00289"/>
            <a:ext cx="12192000" cy="3759199"/>
          </a:xfrm>
          <a:prstGeom prst="rect">
            <a:avLst/>
          </a:prstGeom>
        </p:spPr>
      </p:pic>
      <p:pic>
        <p:nvPicPr>
          <p:cNvPr id="9" name="Bildobjekt 8">
            <a:extLst>
              <a:ext uri="{FF2B5EF4-FFF2-40B4-BE49-F238E27FC236}">
                <a16:creationId xmlns:a16="http://schemas.microsoft.com/office/drawing/2014/main" id="{3F68DBD8-B57B-E149-890C-01367F6CC8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2609" y="736445"/>
            <a:ext cx="1809295" cy="4302102"/>
          </a:xfrm>
          <a:prstGeom prst="rect">
            <a:avLst/>
          </a:prstGeom>
        </p:spPr>
      </p:pic>
      <p:sp>
        <p:nvSpPr>
          <p:cNvPr id="10" name="textruta 9">
            <a:extLst>
              <a:ext uri="{FF2B5EF4-FFF2-40B4-BE49-F238E27FC236}">
                <a16:creationId xmlns:a16="http://schemas.microsoft.com/office/drawing/2014/main" id="{FD04CD91-16FC-4147-A25A-E46F4AA2DA9E}"/>
              </a:ext>
            </a:extLst>
          </p:cNvPr>
          <p:cNvSpPr txBox="1"/>
          <p:nvPr/>
        </p:nvSpPr>
        <p:spPr>
          <a:xfrm>
            <a:off x="367645" y="2887496"/>
            <a:ext cx="3213755" cy="646331"/>
          </a:xfrm>
          <a:prstGeom prst="rect">
            <a:avLst/>
          </a:prstGeom>
          <a:noFill/>
        </p:spPr>
        <p:txBody>
          <a:bodyPr wrap="square" rtlCol="0">
            <a:spAutoFit/>
          </a:bodyPr>
          <a:lstStyle/>
          <a:p>
            <a:r>
              <a:rPr lang="sv-SE" dirty="0">
                <a:solidFill>
                  <a:srgbClr val="66425F"/>
                </a:solidFill>
                <a:latin typeface="Arial" panose="020B0604020202020204" pitchFamily="34" charset="0"/>
                <a:cs typeface="Arial" panose="020B0604020202020204" pitchFamily="34" charset="0"/>
                <a:hlinkClick r:id="rId4"/>
              </a:rPr>
              <a:t>Film om visionen, 4 min och 10 sekunder</a:t>
            </a:r>
            <a:endParaRPr lang="sv-SE" dirty="0">
              <a:solidFill>
                <a:srgbClr val="66425F"/>
              </a:solidFill>
              <a:latin typeface="Arial" panose="020B0604020202020204" pitchFamily="34" charset="0"/>
              <a:cs typeface="Arial" panose="020B0604020202020204" pitchFamily="34" charset="0"/>
            </a:endParaRPr>
          </a:p>
        </p:txBody>
      </p:sp>
      <p:sp>
        <p:nvSpPr>
          <p:cNvPr id="11" name="textruta 10">
            <a:extLst>
              <a:ext uri="{FF2B5EF4-FFF2-40B4-BE49-F238E27FC236}">
                <a16:creationId xmlns:a16="http://schemas.microsoft.com/office/drawing/2014/main" id="{BE939C6E-E6E2-1548-BDCA-036D1CE1B715}"/>
              </a:ext>
            </a:extLst>
          </p:cNvPr>
          <p:cNvSpPr txBox="1"/>
          <p:nvPr/>
        </p:nvSpPr>
        <p:spPr>
          <a:xfrm>
            <a:off x="4326903" y="2912114"/>
            <a:ext cx="3377848" cy="369332"/>
          </a:xfrm>
          <a:prstGeom prst="rect">
            <a:avLst/>
          </a:prstGeom>
          <a:noFill/>
        </p:spPr>
        <p:txBody>
          <a:bodyPr wrap="none" rtlCol="0">
            <a:spAutoFit/>
          </a:bodyPr>
          <a:lstStyle/>
          <a:p>
            <a:r>
              <a:rPr lang="sv-SE" dirty="0">
                <a:latin typeface="Arial" panose="020B0604020202020204" pitchFamily="34" charset="0"/>
                <a:cs typeface="Arial" panose="020B0604020202020204" pitchFamily="34" charset="0"/>
                <a:hlinkClick r:id="rId5"/>
              </a:rPr>
              <a:t>Film om visionen, 47 sekunder </a:t>
            </a:r>
            <a:endParaRPr lang="sv-SE" dirty="0">
              <a:latin typeface="Arial" panose="020B0604020202020204" pitchFamily="34" charset="0"/>
              <a:cs typeface="Arial" panose="020B0604020202020204" pitchFamily="34" charset="0"/>
            </a:endParaRPr>
          </a:p>
        </p:txBody>
      </p:sp>
      <p:sp>
        <p:nvSpPr>
          <p:cNvPr id="12" name="textruta 11">
            <a:extLst>
              <a:ext uri="{FF2B5EF4-FFF2-40B4-BE49-F238E27FC236}">
                <a16:creationId xmlns:a16="http://schemas.microsoft.com/office/drawing/2014/main" id="{9BE9C1F9-A349-834A-802D-67E2DFA2140E}"/>
              </a:ext>
            </a:extLst>
          </p:cNvPr>
          <p:cNvSpPr txBox="1"/>
          <p:nvPr/>
        </p:nvSpPr>
        <p:spPr>
          <a:xfrm>
            <a:off x="461914" y="5902875"/>
            <a:ext cx="4121641" cy="369332"/>
          </a:xfrm>
          <a:prstGeom prst="rect">
            <a:avLst/>
          </a:prstGeom>
          <a:noFill/>
        </p:spPr>
        <p:txBody>
          <a:bodyPr wrap="none" rtlCol="0">
            <a:spAutoFit/>
          </a:bodyPr>
          <a:lstStyle/>
          <a:p>
            <a:r>
              <a:rPr lang="sv-SE" dirty="0">
                <a:latin typeface="Arial" panose="020B0604020202020204" pitchFamily="34" charset="0"/>
                <a:cs typeface="Arial" panose="020B0604020202020204" pitchFamily="34" charset="0"/>
              </a:rPr>
              <a:t>Filmerna finns även på </a:t>
            </a:r>
            <a:r>
              <a:rPr lang="sv-SE" dirty="0" err="1">
                <a:latin typeface="Arial" panose="020B0604020202020204" pitchFamily="34" charset="0"/>
                <a:cs typeface="Arial" panose="020B0604020202020204" pitchFamily="34" charset="0"/>
              </a:rPr>
              <a:t>boras.se</a:t>
            </a:r>
            <a:r>
              <a:rPr lang="sv-SE" dirty="0">
                <a:latin typeface="Arial" panose="020B0604020202020204" pitchFamily="34" charset="0"/>
                <a:cs typeface="Arial" panose="020B0604020202020204" pitchFamily="34" charset="0"/>
              </a:rPr>
              <a:t>/vision</a:t>
            </a:r>
          </a:p>
        </p:txBody>
      </p:sp>
    </p:spTree>
    <p:extLst>
      <p:ext uri="{BB962C8B-B14F-4D97-AF65-F5344CB8AC3E}">
        <p14:creationId xmlns:p14="http://schemas.microsoft.com/office/powerpoint/2010/main" val="4154579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EB91834-9002-214C-AB37-218931A5359F}"/>
              </a:ext>
            </a:extLst>
          </p:cNvPr>
          <p:cNvSpPr>
            <a:spLocks noGrp="1"/>
          </p:cNvSpPr>
          <p:nvPr>
            <p:ph idx="1"/>
          </p:nvPr>
        </p:nvSpPr>
        <p:spPr>
          <a:xfrm>
            <a:off x="745733" y="2796121"/>
            <a:ext cx="7685627" cy="3359020"/>
          </a:xfrm>
        </p:spPr>
        <p:txBody>
          <a:bodyPr/>
          <a:lstStyle/>
          <a:p>
            <a:pPr marL="354013" indent="-342900"/>
            <a:r>
              <a:rPr lang="sv-SE" dirty="0"/>
              <a:t>Välj ut ett år i framtiden, till exempel 2035</a:t>
            </a:r>
          </a:p>
          <a:p>
            <a:pPr marL="354013" indent="-342900"/>
            <a:r>
              <a:rPr lang="sv-SE" dirty="0"/>
              <a:t>Anta att vi har uppnått det vi önskar i visionen. </a:t>
            </a:r>
          </a:p>
          <a:p>
            <a:pPr marL="354013" indent="-342900"/>
            <a:r>
              <a:rPr lang="sv-SE" dirty="0">
                <a:latin typeface="Arial" panose="020B0604020202020204" pitchFamily="34" charset="0"/>
                <a:cs typeface="Arial" panose="020B0604020202020204" pitchFamily="34" charset="0"/>
              </a:rPr>
              <a:t>Vad ser vi framför oss? </a:t>
            </a:r>
          </a:p>
          <a:p>
            <a:pPr marL="354013" indent="-342900"/>
            <a:r>
              <a:rPr lang="sv-SE" dirty="0"/>
              <a:t>Hur jobbar vi här hos oss? </a:t>
            </a:r>
          </a:p>
          <a:p>
            <a:pPr marL="354013" indent="-342900"/>
            <a:r>
              <a:rPr lang="sv-SE" dirty="0">
                <a:latin typeface="Arial" panose="020B0604020202020204" pitchFamily="34" charset="0"/>
                <a:cs typeface="Arial" panose="020B0604020202020204" pitchFamily="34" charset="0"/>
              </a:rPr>
              <a:t>Vad gör vi för boråsarna? </a:t>
            </a:r>
          </a:p>
          <a:p>
            <a:pPr marL="354013" indent="-342900"/>
            <a:r>
              <a:rPr lang="sv-SE" dirty="0"/>
              <a:t>Hur kom vi dit? </a:t>
            </a:r>
            <a:endParaRPr lang="sv-SE" dirty="0">
              <a:latin typeface="Arial" panose="020B0604020202020204" pitchFamily="34" charset="0"/>
              <a:cs typeface="Arial" panose="020B0604020202020204" pitchFamily="34" charset="0"/>
            </a:endParaRPr>
          </a:p>
          <a:p>
            <a:endParaRPr lang="sv-SE" dirty="0">
              <a:solidFill>
                <a:srgbClr val="91301D"/>
              </a:solidFill>
              <a:latin typeface="Arial" panose="020B0604020202020204" pitchFamily="34" charset="0"/>
              <a:cs typeface="Arial" panose="020B0604020202020204" pitchFamily="34" charset="0"/>
            </a:endParaRPr>
          </a:p>
        </p:txBody>
      </p:sp>
      <p:sp>
        <p:nvSpPr>
          <p:cNvPr id="6" name="Rubrik 1">
            <a:extLst>
              <a:ext uri="{FF2B5EF4-FFF2-40B4-BE49-F238E27FC236}">
                <a16:creationId xmlns:a16="http://schemas.microsoft.com/office/drawing/2014/main" id="{4C1A63F7-F76E-9AB9-8F23-D3AA3A9BECDF}"/>
              </a:ext>
            </a:extLst>
          </p:cNvPr>
          <p:cNvSpPr txBox="1">
            <a:spLocks/>
          </p:cNvSpPr>
          <p:nvPr/>
        </p:nvSpPr>
        <p:spPr>
          <a:xfrm>
            <a:off x="838200" y="12312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1DAE2"/>
                </a:solidFill>
                <a:latin typeface="Arial" panose="020B0604020202020204" pitchFamily="34" charset="0"/>
                <a:ea typeface="+mj-ea"/>
                <a:cs typeface="Arial" panose="020B0604020202020204" pitchFamily="34" charset="0"/>
              </a:defRPr>
            </a:lvl1pPr>
          </a:lstStyle>
          <a:p>
            <a:r>
              <a:rPr lang="sv-SE" sz="3200" dirty="0" smtClean="0"/>
              <a:t>Var </a:t>
            </a:r>
            <a:r>
              <a:rPr lang="sv-SE" sz="3200" dirty="0"/>
              <a:t>visionär!</a:t>
            </a:r>
          </a:p>
        </p:txBody>
      </p:sp>
      <p:sp>
        <p:nvSpPr>
          <p:cNvPr id="5" name="Kommentar i oval 4"/>
          <p:cNvSpPr/>
          <p:nvPr/>
        </p:nvSpPr>
        <p:spPr>
          <a:xfrm>
            <a:off x="8431360" y="653043"/>
            <a:ext cx="3276600" cy="1903731"/>
          </a:xfrm>
          <a:prstGeom prst="wedgeEllipseCallout">
            <a:avLst>
              <a:gd name="adj1" fmla="val -46291"/>
              <a:gd name="adj2" fmla="val 49735"/>
            </a:avLst>
          </a:prstGeom>
          <a:solidFill>
            <a:srgbClr val="E1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ubrik 1">
            <a:extLst>
              <a:ext uri="{FF2B5EF4-FFF2-40B4-BE49-F238E27FC236}">
                <a16:creationId xmlns:a16="http://schemas.microsoft.com/office/drawing/2014/main" id="{66242B9B-5C23-A10A-E439-576D3ADEA263}"/>
              </a:ext>
            </a:extLst>
          </p:cNvPr>
          <p:cNvSpPr txBox="1">
            <a:spLocks/>
          </p:cNvSpPr>
          <p:nvPr/>
        </p:nvSpPr>
        <p:spPr>
          <a:xfrm>
            <a:off x="8759190" y="946360"/>
            <a:ext cx="26209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1DAE2"/>
                </a:solidFill>
                <a:latin typeface="Arial" panose="020B0604020202020204" pitchFamily="34" charset="0"/>
                <a:ea typeface="+mj-ea"/>
                <a:cs typeface="Arial" panose="020B0604020202020204" pitchFamily="34" charset="0"/>
              </a:defRPr>
            </a:lvl1pPr>
          </a:lstStyle>
          <a:p>
            <a:r>
              <a:rPr lang="sv-SE" sz="2400" dirty="0" smtClean="0">
                <a:solidFill>
                  <a:srgbClr val="66425F"/>
                </a:solidFill>
              </a:rPr>
              <a:t>GRUPPUPPGIFT</a:t>
            </a:r>
            <a:endParaRPr lang="sv-SE" sz="2400" dirty="0">
              <a:solidFill>
                <a:srgbClr val="66425F"/>
              </a:solidFill>
            </a:endParaRPr>
          </a:p>
        </p:txBody>
      </p:sp>
    </p:spTree>
    <p:extLst>
      <p:ext uri="{BB962C8B-B14F-4D97-AF65-F5344CB8AC3E}">
        <p14:creationId xmlns:p14="http://schemas.microsoft.com/office/powerpoint/2010/main" val="1137329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CEB91834-9002-214C-AB37-218931A5359F}"/>
              </a:ext>
            </a:extLst>
          </p:cNvPr>
          <p:cNvSpPr txBox="1">
            <a:spLocks/>
          </p:cNvSpPr>
          <p:nvPr/>
        </p:nvSpPr>
        <p:spPr>
          <a:xfrm>
            <a:off x="1038241" y="736445"/>
            <a:ext cx="10515600" cy="4351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66425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66425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66425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6425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642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indent="0">
              <a:buFont typeface="Arial" panose="020B0604020202020204" pitchFamily="34" charset="0"/>
              <a:buNone/>
            </a:pPr>
            <a:r>
              <a:rPr lang="sv-SE" sz="3600" b="1" dirty="0" smtClean="0"/>
              <a:t>Filmer</a:t>
            </a:r>
            <a:endParaRPr lang="sv-SE" sz="3600" b="1" dirty="0"/>
          </a:p>
        </p:txBody>
      </p:sp>
      <p:pic>
        <p:nvPicPr>
          <p:cNvPr id="8" name="Bildobjekt 7">
            <a:extLst>
              <a:ext uri="{FF2B5EF4-FFF2-40B4-BE49-F238E27FC236}">
                <a16:creationId xmlns:a16="http://schemas.microsoft.com/office/drawing/2014/main" id="{EF2B8B40-4F96-F440-801C-537BCF6E71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00289"/>
            <a:ext cx="12192000" cy="3759199"/>
          </a:xfrm>
          <a:prstGeom prst="rect">
            <a:avLst/>
          </a:prstGeom>
        </p:spPr>
      </p:pic>
      <p:pic>
        <p:nvPicPr>
          <p:cNvPr id="9" name="Bildobjekt 8">
            <a:extLst>
              <a:ext uri="{FF2B5EF4-FFF2-40B4-BE49-F238E27FC236}">
                <a16:creationId xmlns:a16="http://schemas.microsoft.com/office/drawing/2014/main" id="{3F68DBD8-B57B-E149-890C-01367F6CC8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2609" y="736445"/>
            <a:ext cx="1809295" cy="4302102"/>
          </a:xfrm>
          <a:prstGeom prst="rect">
            <a:avLst/>
          </a:prstGeom>
        </p:spPr>
      </p:pic>
      <p:sp>
        <p:nvSpPr>
          <p:cNvPr id="10" name="textruta 9">
            <a:extLst>
              <a:ext uri="{FF2B5EF4-FFF2-40B4-BE49-F238E27FC236}">
                <a16:creationId xmlns:a16="http://schemas.microsoft.com/office/drawing/2014/main" id="{FD04CD91-16FC-4147-A25A-E46F4AA2DA9E}"/>
              </a:ext>
            </a:extLst>
          </p:cNvPr>
          <p:cNvSpPr txBox="1"/>
          <p:nvPr/>
        </p:nvSpPr>
        <p:spPr>
          <a:xfrm>
            <a:off x="367645" y="2887496"/>
            <a:ext cx="3213755" cy="646331"/>
          </a:xfrm>
          <a:prstGeom prst="rect">
            <a:avLst/>
          </a:prstGeom>
          <a:noFill/>
        </p:spPr>
        <p:txBody>
          <a:bodyPr wrap="square" rtlCol="0">
            <a:spAutoFit/>
          </a:bodyPr>
          <a:lstStyle/>
          <a:p>
            <a:r>
              <a:rPr lang="sv-SE" dirty="0">
                <a:solidFill>
                  <a:srgbClr val="66425F"/>
                </a:solidFill>
                <a:latin typeface="Arial" panose="020B0604020202020204" pitchFamily="34" charset="0"/>
                <a:cs typeface="Arial" panose="020B0604020202020204" pitchFamily="34" charset="0"/>
                <a:hlinkClick r:id="rId4"/>
              </a:rPr>
              <a:t>Film om visionen, 4 min och 10 sekunder</a:t>
            </a:r>
            <a:endParaRPr lang="sv-SE" dirty="0">
              <a:solidFill>
                <a:srgbClr val="66425F"/>
              </a:solidFill>
              <a:latin typeface="Arial" panose="020B0604020202020204" pitchFamily="34" charset="0"/>
              <a:cs typeface="Arial" panose="020B0604020202020204" pitchFamily="34" charset="0"/>
            </a:endParaRPr>
          </a:p>
        </p:txBody>
      </p:sp>
      <p:sp>
        <p:nvSpPr>
          <p:cNvPr id="11" name="textruta 10">
            <a:extLst>
              <a:ext uri="{FF2B5EF4-FFF2-40B4-BE49-F238E27FC236}">
                <a16:creationId xmlns:a16="http://schemas.microsoft.com/office/drawing/2014/main" id="{BE939C6E-E6E2-1548-BDCA-036D1CE1B715}"/>
              </a:ext>
            </a:extLst>
          </p:cNvPr>
          <p:cNvSpPr txBox="1"/>
          <p:nvPr/>
        </p:nvSpPr>
        <p:spPr>
          <a:xfrm>
            <a:off x="4326903" y="2912114"/>
            <a:ext cx="3377848" cy="369332"/>
          </a:xfrm>
          <a:prstGeom prst="rect">
            <a:avLst/>
          </a:prstGeom>
          <a:noFill/>
        </p:spPr>
        <p:txBody>
          <a:bodyPr wrap="none" rtlCol="0">
            <a:spAutoFit/>
          </a:bodyPr>
          <a:lstStyle/>
          <a:p>
            <a:r>
              <a:rPr lang="sv-SE" dirty="0">
                <a:latin typeface="Arial" panose="020B0604020202020204" pitchFamily="34" charset="0"/>
                <a:cs typeface="Arial" panose="020B0604020202020204" pitchFamily="34" charset="0"/>
                <a:hlinkClick r:id="rId5"/>
              </a:rPr>
              <a:t>Film om visionen, 47 sekunder </a:t>
            </a:r>
            <a:endParaRPr lang="sv-SE" dirty="0">
              <a:latin typeface="Arial" panose="020B0604020202020204" pitchFamily="34" charset="0"/>
              <a:cs typeface="Arial" panose="020B0604020202020204" pitchFamily="34" charset="0"/>
            </a:endParaRPr>
          </a:p>
        </p:txBody>
      </p:sp>
      <p:sp>
        <p:nvSpPr>
          <p:cNvPr id="12" name="textruta 11">
            <a:extLst>
              <a:ext uri="{FF2B5EF4-FFF2-40B4-BE49-F238E27FC236}">
                <a16:creationId xmlns:a16="http://schemas.microsoft.com/office/drawing/2014/main" id="{9BE9C1F9-A349-834A-802D-67E2DFA2140E}"/>
              </a:ext>
            </a:extLst>
          </p:cNvPr>
          <p:cNvSpPr txBox="1"/>
          <p:nvPr/>
        </p:nvSpPr>
        <p:spPr>
          <a:xfrm>
            <a:off x="461914" y="5902875"/>
            <a:ext cx="4121641" cy="369332"/>
          </a:xfrm>
          <a:prstGeom prst="rect">
            <a:avLst/>
          </a:prstGeom>
          <a:noFill/>
        </p:spPr>
        <p:txBody>
          <a:bodyPr wrap="none" rtlCol="0">
            <a:spAutoFit/>
          </a:bodyPr>
          <a:lstStyle/>
          <a:p>
            <a:r>
              <a:rPr lang="sv-SE" dirty="0">
                <a:latin typeface="Arial" panose="020B0604020202020204" pitchFamily="34" charset="0"/>
                <a:cs typeface="Arial" panose="020B0604020202020204" pitchFamily="34" charset="0"/>
              </a:rPr>
              <a:t>Filmerna finns även på </a:t>
            </a:r>
            <a:r>
              <a:rPr lang="sv-SE" dirty="0" err="1">
                <a:latin typeface="Arial" panose="020B0604020202020204" pitchFamily="34" charset="0"/>
                <a:cs typeface="Arial" panose="020B0604020202020204" pitchFamily="34" charset="0"/>
              </a:rPr>
              <a:t>boras.se</a:t>
            </a:r>
            <a:r>
              <a:rPr lang="sv-SE" dirty="0">
                <a:latin typeface="Arial" panose="020B0604020202020204" pitchFamily="34" charset="0"/>
                <a:cs typeface="Arial" panose="020B0604020202020204" pitchFamily="34" charset="0"/>
              </a:rPr>
              <a:t>/vision</a:t>
            </a:r>
          </a:p>
        </p:txBody>
      </p:sp>
    </p:spTree>
    <p:extLst>
      <p:ext uri="{BB962C8B-B14F-4D97-AF65-F5344CB8AC3E}">
        <p14:creationId xmlns:p14="http://schemas.microsoft.com/office/powerpoint/2010/main" val="2010477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672C5B7-D045-FA41-B1C1-CB1804797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7781" y="0"/>
            <a:ext cx="9693408" cy="6858000"/>
          </a:xfrm>
          <a:prstGeom prst="rect">
            <a:avLst/>
          </a:prstGeom>
        </p:spPr>
      </p:pic>
      <p:sp>
        <p:nvSpPr>
          <p:cNvPr id="7" name="Rektangel 6"/>
          <p:cNvSpPr/>
          <p:nvPr/>
        </p:nvSpPr>
        <p:spPr>
          <a:xfrm>
            <a:off x="0" y="0"/>
            <a:ext cx="10801189" cy="6974006"/>
          </a:xfrm>
          <a:prstGeom prst="rect">
            <a:avLst/>
          </a:prstGeom>
          <a:solidFill>
            <a:srgbClr val="E1DAE2">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8A0C5DFE-046B-2A47-81B9-414979B3340D}"/>
              </a:ext>
            </a:extLst>
          </p:cNvPr>
          <p:cNvSpPr txBox="1"/>
          <p:nvPr/>
        </p:nvSpPr>
        <p:spPr>
          <a:xfrm>
            <a:off x="2047689" y="2767280"/>
            <a:ext cx="7813592" cy="1323439"/>
          </a:xfrm>
          <a:prstGeom prst="rect">
            <a:avLst/>
          </a:prstGeom>
          <a:noFill/>
        </p:spPr>
        <p:txBody>
          <a:bodyPr wrap="square" rtlCol="0">
            <a:spAutoFit/>
          </a:bodyPr>
          <a:lstStyle/>
          <a:p>
            <a:pPr algn="ctr"/>
            <a:r>
              <a:rPr lang="sv-SE" sz="4000" b="1" dirty="0" smtClean="0">
                <a:solidFill>
                  <a:srgbClr val="66425F"/>
                </a:solidFill>
                <a:latin typeface="Arial" panose="020B0604020202020204" pitchFamily="34" charset="0"/>
                <a:cs typeface="Arial" panose="020B0604020202020204" pitchFamily="34" charset="0"/>
              </a:rPr>
              <a:t>Övningar för att diskutera Visionen om framtidens Borås</a:t>
            </a:r>
            <a:endParaRPr lang="sv-SE" sz="4000" b="1" dirty="0">
              <a:solidFill>
                <a:srgbClr val="6642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573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ommentar i oval 4"/>
          <p:cNvSpPr/>
          <p:nvPr/>
        </p:nvSpPr>
        <p:spPr>
          <a:xfrm>
            <a:off x="599479" y="522818"/>
            <a:ext cx="3276600" cy="1903731"/>
          </a:xfrm>
          <a:prstGeom prst="wedgeEllipseCallout">
            <a:avLst>
              <a:gd name="adj1" fmla="val 44927"/>
              <a:gd name="adj2" fmla="val 49735"/>
            </a:avLst>
          </a:prstGeom>
          <a:solidFill>
            <a:srgbClr val="66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66242B9B-5C23-A10A-E439-576D3ADEA263}"/>
              </a:ext>
            </a:extLst>
          </p:cNvPr>
          <p:cNvSpPr txBox="1">
            <a:spLocks/>
          </p:cNvSpPr>
          <p:nvPr/>
        </p:nvSpPr>
        <p:spPr>
          <a:xfrm>
            <a:off x="1104899" y="816135"/>
            <a:ext cx="22657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1DAE2"/>
                </a:solidFill>
                <a:latin typeface="Arial" panose="020B0604020202020204" pitchFamily="34" charset="0"/>
                <a:ea typeface="+mj-ea"/>
                <a:cs typeface="Arial" panose="020B0604020202020204" pitchFamily="34" charset="0"/>
              </a:defRPr>
            </a:lvl1pPr>
          </a:lstStyle>
          <a:p>
            <a:r>
              <a:rPr lang="sv-SE" sz="2400" dirty="0"/>
              <a:t>DISKUSSION</a:t>
            </a:r>
          </a:p>
        </p:txBody>
      </p:sp>
      <p:sp>
        <p:nvSpPr>
          <p:cNvPr id="3" name="Platshållare för innehåll 2">
            <a:extLst>
              <a:ext uri="{FF2B5EF4-FFF2-40B4-BE49-F238E27FC236}">
                <a16:creationId xmlns:a16="http://schemas.microsoft.com/office/drawing/2014/main" id="{CEB91834-9002-214C-AB37-218931A5359F}"/>
              </a:ext>
            </a:extLst>
          </p:cNvPr>
          <p:cNvSpPr>
            <a:spLocks noGrp="1"/>
          </p:cNvSpPr>
          <p:nvPr>
            <p:ph idx="1"/>
          </p:nvPr>
        </p:nvSpPr>
        <p:spPr>
          <a:xfrm>
            <a:off x="1487089" y="2857500"/>
            <a:ext cx="9167814" cy="3028950"/>
          </a:xfrm>
        </p:spPr>
        <p:txBody>
          <a:bodyPr>
            <a:normAutofit/>
          </a:bodyPr>
          <a:lstStyle/>
          <a:p>
            <a:pPr marL="342900" indent="-342900">
              <a:spcBef>
                <a:spcPts val="1200"/>
              </a:spcBef>
            </a:pPr>
            <a:r>
              <a:rPr lang="sv-SE" sz="3200" dirty="0"/>
              <a:t>Hur tänker du att du i din roll kan bidra till att förverkliga visionen om framtidens Borås</a:t>
            </a:r>
            <a:r>
              <a:rPr lang="sv-SE" sz="3200" dirty="0" smtClean="0"/>
              <a:t>?</a:t>
            </a:r>
            <a:endParaRPr lang="sv-SE" sz="3200" dirty="0"/>
          </a:p>
          <a:p>
            <a:pPr marL="342900" indent="-342900">
              <a:spcBef>
                <a:spcPts val="1200"/>
              </a:spcBef>
              <a:spcAft>
                <a:spcPts val="1200"/>
              </a:spcAft>
            </a:pPr>
            <a:r>
              <a:rPr lang="sv-SE" sz="3200" dirty="0"/>
              <a:t>I vilka sammanhang kan du göra kopplingar till visionen? </a:t>
            </a:r>
          </a:p>
          <a:p>
            <a:pPr marL="354013" indent="-342900"/>
            <a:endParaRPr lang="sv-SE" b="1" dirty="0"/>
          </a:p>
          <a:p>
            <a:endParaRPr lang="sv-SE" b="1" dirty="0"/>
          </a:p>
        </p:txBody>
      </p:sp>
      <p:pic>
        <p:nvPicPr>
          <p:cNvPr id="7" name="Bildobjekt 6">
            <a:extLst>
              <a:ext uri="{FF2B5EF4-FFF2-40B4-BE49-F238E27FC236}">
                <a16:creationId xmlns:a16="http://schemas.microsoft.com/office/drawing/2014/main" id="{B66E1E6C-000A-004B-A2AB-9DE89DE1DD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08997" y="4656367"/>
            <a:ext cx="1409700" cy="2184400"/>
          </a:xfrm>
          <a:prstGeom prst="rect">
            <a:avLst/>
          </a:prstGeom>
        </p:spPr>
      </p:pic>
    </p:spTree>
    <p:extLst>
      <p:ext uri="{BB962C8B-B14F-4D97-AF65-F5344CB8AC3E}">
        <p14:creationId xmlns:p14="http://schemas.microsoft.com/office/powerpoint/2010/main" val="416910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E6FAEF-D79E-7C47-BC6C-F1FF8501184F}"/>
              </a:ext>
            </a:extLst>
          </p:cNvPr>
          <p:cNvSpPr>
            <a:spLocks noGrp="1"/>
          </p:cNvSpPr>
          <p:nvPr>
            <p:ph type="title"/>
          </p:nvPr>
        </p:nvSpPr>
        <p:spPr>
          <a:xfrm>
            <a:off x="852323" y="1189196"/>
            <a:ext cx="9509559" cy="882288"/>
          </a:xfrm>
        </p:spPr>
        <p:txBody>
          <a:bodyPr/>
          <a:lstStyle/>
          <a:p>
            <a:r>
              <a:rPr lang="sv-SE" dirty="0">
                <a:latin typeface="Arial" panose="020B0604020202020204" pitchFamily="34" charset="0"/>
                <a:cs typeface="Arial" panose="020B0604020202020204" pitchFamily="34" charset="0"/>
              </a:rPr>
              <a:t>Varför </a:t>
            </a:r>
            <a:r>
              <a:rPr lang="sv-SE" dirty="0" smtClean="0">
                <a:latin typeface="Arial" panose="020B0604020202020204" pitchFamily="34" charset="0"/>
                <a:cs typeface="Arial" panose="020B0604020202020204" pitchFamily="34" charset="0"/>
              </a:rPr>
              <a:t>ska vi veta något om Borås vision?</a:t>
            </a:r>
            <a:endParaRPr lang="sv-SE" dirty="0">
              <a:latin typeface="Arial" panose="020B0604020202020204" pitchFamily="34" charset="0"/>
              <a:cs typeface="Arial" panose="020B0604020202020204" pitchFamily="34" charset="0"/>
            </a:endParaRPr>
          </a:p>
        </p:txBody>
      </p:sp>
      <p:sp>
        <p:nvSpPr>
          <p:cNvPr id="3" name="Platshållare för innehåll 2">
            <a:extLst>
              <a:ext uri="{FF2B5EF4-FFF2-40B4-BE49-F238E27FC236}">
                <a16:creationId xmlns:a16="http://schemas.microsoft.com/office/drawing/2014/main" id="{CEB91834-9002-214C-AB37-218931A5359F}"/>
              </a:ext>
            </a:extLst>
          </p:cNvPr>
          <p:cNvSpPr>
            <a:spLocks noGrp="1"/>
          </p:cNvSpPr>
          <p:nvPr>
            <p:ph sz="half" idx="10"/>
          </p:nvPr>
        </p:nvSpPr>
        <p:spPr>
          <a:xfrm>
            <a:off x="759855" y="2469076"/>
            <a:ext cx="9308819" cy="4634882"/>
          </a:xfrm>
        </p:spPr>
        <p:txBody>
          <a:bodyPr/>
          <a:lstStyle/>
          <a:p>
            <a:pPr marL="354013" indent="-342900">
              <a:spcAft>
                <a:spcPts val="1200"/>
              </a:spcAft>
            </a:pPr>
            <a:r>
              <a:rPr lang="sv-SE" dirty="0">
                <a:latin typeface="Arial" panose="020B0604020202020204" pitchFamily="34" charset="0"/>
                <a:cs typeface="Arial" panose="020B0604020202020204" pitchFamily="34" charset="0"/>
              </a:rPr>
              <a:t>Vårt mest övergripande politiska beslut som visar riktningen för allt vi gör.</a:t>
            </a:r>
            <a:endParaRPr lang="sv-SE" dirty="0"/>
          </a:p>
          <a:p>
            <a:pPr marL="354013" indent="-342900">
              <a:spcAft>
                <a:spcPts val="1200"/>
              </a:spcAft>
            </a:pPr>
            <a:r>
              <a:rPr lang="sv-SE" dirty="0">
                <a:latin typeface="Arial" panose="020B0604020202020204" pitchFamily="34" charset="0"/>
                <a:cs typeface="Arial" panose="020B0604020202020204" pitchFamily="34" charset="0"/>
              </a:rPr>
              <a:t>Vi ska själva veta hur vi kan bidra till att vi närmar oss visionen</a:t>
            </a:r>
          </a:p>
          <a:p>
            <a:pPr marL="354013" indent="-342900">
              <a:spcAft>
                <a:spcPts val="1200"/>
              </a:spcAft>
            </a:pPr>
            <a:r>
              <a:rPr lang="sv-SE" dirty="0"/>
              <a:t>Vi ska kunna berätta om visionen och svara på frågor som invånarna ställer. </a:t>
            </a:r>
            <a:endParaRPr lang="sv-SE" dirty="0">
              <a:latin typeface="Arial" panose="020B0604020202020204" pitchFamily="34" charset="0"/>
              <a:cs typeface="Arial" panose="020B0604020202020204" pitchFamily="34" charset="0"/>
            </a:endParaRPr>
          </a:p>
          <a:p>
            <a:pPr marL="11113" indent="0">
              <a:spcAft>
                <a:spcPts val="1200"/>
              </a:spcAft>
              <a:buNone/>
            </a:pP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1971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66242B9B-5C23-A10A-E439-576D3ADEA263}"/>
              </a:ext>
            </a:extLst>
          </p:cNvPr>
          <p:cNvSpPr txBox="1">
            <a:spLocks/>
          </p:cNvSpPr>
          <p:nvPr/>
        </p:nvSpPr>
        <p:spPr>
          <a:xfrm>
            <a:off x="1104899" y="816135"/>
            <a:ext cx="22657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1DAE2"/>
                </a:solidFill>
                <a:latin typeface="Arial" panose="020B0604020202020204" pitchFamily="34" charset="0"/>
                <a:ea typeface="+mj-ea"/>
                <a:cs typeface="Arial" panose="020B0604020202020204" pitchFamily="34" charset="0"/>
              </a:defRPr>
            </a:lvl1pPr>
          </a:lstStyle>
          <a:p>
            <a:r>
              <a:rPr lang="sv-SE" sz="2400" dirty="0"/>
              <a:t>DISKUSSION</a:t>
            </a:r>
          </a:p>
        </p:txBody>
      </p:sp>
      <p:sp>
        <p:nvSpPr>
          <p:cNvPr id="8" name="Rubrik 1">
            <a:extLst>
              <a:ext uri="{FF2B5EF4-FFF2-40B4-BE49-F238E27FC236}">
                <a16:creationId xmlns:a16="http://schemas.microsoft.com/office/drawing/2014/main" id="{2DE6FAEF-D79E-7C47-BC6C-F1FF8501184F}"/>
              </a:ext>
            </a:extLst>
          </p:cNvPr>
          <p:cNvSpPr txBox="1">
            <a:spLocks/>
          </p:cNvSpPr>
          <p:nvPr/>
        </p:nvSpPr>
        <p:spPr>
          <a:xfrm>
            <a:off x="1104899" y="2063127"/>
            <a:ext cx="10515600" cy="1325563"/>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E1DAE2"/>
                </a:solidFill>
                <a:latin typeface="Arial" panose="020B0604020202020204" pitchFamily="34" charset="0"/>
                <a:ea typeface="+mj-ea"/>
                <a:cs typeface="Arial" panose="020B0604020202020204" pitchFamily="34" charset="0"/>
              </a:defRPr>
            </a:lvl1pPr>
          </a:lstStyle>
          <a:p>
            <a:pPr>
              <a:lnSpc>
                <a:spcPct val="150000"/>
              </a:lnSpc>
            </a:pPr>
            <a:r>
              <a:rPr lang="sv-SE" dirty="0" smtClean="0">
                <a:solidFill>
                  <a:srgbClr val="66425F"/>
                </a:solidFill>
              </a:rPr>
              <a:t>Bikupa </a:t>
            </a:r>
            <a:endParaRPr lang="sv-SE" dirty="0">
              <a:solidFill>
                <a:srgbClr val="66425F"/>
              </a:solidFill>
            </a:endParaRPr>
          </a:p>
        </p:txBody>
      </p:sp>
      <p:sp>
        <p:nvSpPr>
          <p:cNvPr id="9" name="Platshållare för innehåll 2"/>
          <p:cNvSpPr txBox="1">
            <a:spLocks/>
          </p:cNvSpPr>
          <p:nvPr/>
        </p:nvSpPr>
        <p:spPr>
          <a:xfrm>
            <a:off x="1104899" y="3553592"/>
            <a:ext cx="9509559" cy="2703086"/>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E1DAE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E1DAE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E1DAE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E1DAE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rgbClr val="E1DAE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buNone/>
            </a:pPr>
            <a:r>
              <a:rPr lang="sv-SE" sz="2800" dirty="0" smtClean="0">
                <a:solidFill>
                  <a:srgbClr val="66425F"/>
                </a:solidFill>
              </a:rPr>
              <a:t>Reflektera och diskutera två och två.</a:t>
            </a:r>
            <a:endParaRPr lang="sv-SE" sz="2800" i="1" dirty="0" smtClean="0">
              <a:solidFill>
                <a:srgbClr val="66425F"/>
              </a:solidFill>
            </a:endParaRPr>
          </a:p>
          <a:p>
            <a:pPr marL="476250" indent="-457200"/>
            <a:r>
              <a:rPr lang="sv-SE" sz="2800" dirty="0" smtClean="0">
                <a:solidFill>
                  <a:srgbClr val="66425F"/>
                </a:solidFill>
              </a:rPr>
              <a:t>Vad innebär visionen för mig i min arbetsvardag?</a:t>
            </a:r>
          </a:p>
          <a:p>
            <a:pPr marL="476250" indent="-457200"/>
            <a:r>
              <a:rPr lang="sv-SE" sz="2800" dirty="0" smtClean="0">
                <a:solidFill>
                  <a:srgbClr val="66425F"/>
                </a:solidFill>
              </a:rPr>
              <a:t>Hur kan visionen vägleda mig i mitt arbete?</a:t>
            </a:r>
          </a:p>
          <a:p>
            <a:pPr marL="19050" indent="0">
              <a:buNone/>
            </a:pPr>
            <a:endParaRPr lang="sv-SE" sz="2800" i="1" dirty="0">
              <a:solidFill>
                <a:srgbClr val="66425F"/>
              </a:solidFill>
            </a:endParaRPr>
          </a:p>
          <a:p>
            <a:pPr marL="19050" indent="0" algn="ctr">
              <a:buNone/>
            </a:pPr>
            <a:r>
              <a:rPr lang="sv-SE" sz="2800" i="1" dirty="0" smtClean="0">
                <a:solidFill>
                  <a:srgbClr val="66425F"/>
                </a:solidFill>
              </a:rPr>
              <a:t> </a:t>
            </a:r>
          </a:p>
          <a:p>
            <a:pPr marL="19050" indent="0">
              <a:buNone/>
            </a:pPr>
            <a:endParaRPr lang="sv-SE" sz="2800" dirty="0" smtClean="0">
              <a:solidFill>
                <a:srgbClr val="66425F"/>
              </a:solidFill>
            </a:endParaRPr>
          </a:p>
          <a:p>
            <a:pPr marL="19050" indent="0">
              <a:buNone/>
            </a:pPr>
            <a:endParaRPr lang="sv-SE" sz="2800" dirty="0"/>
          </a:p>
        </p:txBody>
      </p:sp>
      <p:sp>
        <p:nvSpPr>
          <p:cNvPr id="10" name="Rubrik 1">
            <a:extLst>
              <a:ext uri="{FF2B5EF4-FFF2-40B4-BE49-F238E27FC236}">
                <a16:creationId xmlns:a16="http://schemas.microsoft.com/office/drawing/2014/main" id="{2DE6FAEF-D79E-7C47-BC6C-F1FF8501184F}"/>
              </a:ext>
            </a:extLst>
          </p:cNvPr>
          <p:cNvSpPr txBox="1">
            <a:spLocks/>
          </p:cNvSpPr>
          <p:nvPr/>
        </p:nvSpPr>
        <p:spPr>
          <a:xfrm rot="20921137">
            <a:off x="445874" y="815640"/>
            <a:ext cx="2432816" cy="699241"/>
          </a:xfrm>
          <a:prstGeom prst="rect">
            <a:avLst/>
          </a:prstGeom>
          <a:ln w="28575">
            <a:solidFill>
              <a:srgbClr val="66425F"/>
            </a:solidFill>
            <a:prstDash val="dash"/>
          </a:ln>
        </p:spPr>
        <p:txBody>
          <a:bodyPr>
            <a:noAutofit/>
          </a:bodyPr>
          <a:lstStyle>
            <a:lvl1pPr algn="l" defTabSz="914400" rtl="0" eaLnBrk="1" latinLnBrk="0" hangingPunct="1">
              <a:lnSpc>
                <a:spcPct val="90000"/>
              </a:lnSpc>
              <a:spcBef>
                <a:spcPct val="0"/>
              </a:spcBef>
              <a:buNone/>
              <a:defRPr sz="4400" b="1" kern="1200">
                <a:solidFill>
                  <a:srgbClr val="E1DAE2"/>
                </a:solidFill>
                <a:latin typeface="Arial" panose="020B0604020202020204" pitchFamily="34" charset="0"/>
                <a:ea typeface="+mj-ea"/>
                <a:cs typeface="Arial" panose="020B0604020202020204" pitchFamily="34" charset="0"/>
              </a:defRPr>
            </a:lvl1pPr>
          </a:lstStyle>
          <a:p>
            <a:pPr algn="ctr">
              <a:lnSpc>
                <a:spcPct val="150000"/>
              </a:lnSpc>
            </a:pPr>
            <a:r>
              <a:rPr lang="sv-SE" sz="2800" b="0" dirty="0" smtClean="0">
                <a:solidFill>
                  <a:srgbClr val="66425F"/>
                </a:solidFill>
              </a:rPr>
              <a:t>5 min</a:t>
            </a:r>
            <a:endParaRPr lang="sv-SE" sz="2800" b="0" dirty="0">
              <a:solidFill>
                <a:srgbClr val="66425F"/>
              </a:solidFill>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28596" y="84620"/>
            <a:ext cx="5663404" cy="3678072"/>
          </a:xfrm>
          <a:prstGeom prst="rect">
            <a:avLst/>
          </a:prstGeom>
        </p:spPr>
      </p:pic>
    </p:spTree>
    <p:extLst>
      <p:ext uri="{BB962C8B-B14F-4D97-AF65-F5344CB8AC3E}">
        <p14:creationId xmlns:p14="http://schemas.microsoft.com/office/powerpoint/2010/main" val="3335280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43349" y="603991"/>
            <a:ext cx="6118633" cy="1325563"/>
          </a:xfrm>
        </p:spPr>
        <p:txBody>
          <a:bodyPr>
            <a:normAutofit fontScale="90000"/>
          </a:bodyPr>
          <a:lstStyle/>
          <a:p>
            <a:pPr algn="ctr"/>
            <a:r>
              <a:rPr lang="sv-SE" sz="3200" b="1" dirty="0" smtClean="0">
                <a:latin typeface="Arial" panose="020B0604020202020204" pitchFamily="34" charset="0"/>
                <a:cs typeface="Arial" panose="020B0604020202020204" pitchFamily="34" charset="0"/>
              </a:rPr>
              <a:t>Grupparbete </a:t>
            </a:r>
            <a:br>
              <a:rPr lang="sv-SE" sz="3200" b="1" dirty="0" smtClean="0">
                <a:latin typeface="Arial" panose="020B0604020202020204" pitchFamily="34" charset="0"/>
                <a:cs typeface="Arial" panose="020B0604020202020204" pitchFamily="34" charset="0"/>
              </a:rPr>
            </a:br>
            <a:r>
              <a:rPr lang="sv-SE" sz="3200" b="1" dirty="0" smtClean="0">
                <a:latin typeface="Arial" panose="020B0604020202020204" pitchFamily="34" charset="0"/>
                <a:cs typeface="Arial" panose="020B0604020202020204" pitchFamily="34" charset="0"/>
              </a:rPr>
              <a:t>MINDMAP</a:t>
            </a:r>
            <a:br>
              <a:rPr lang="sv-SE" sz="3200" b="1" dirty="0" smtClean="0">
                <a:latin typeface="Arial" panose="020B0604020202020204" pitchFamily="34" charset="0"/>
                <a:cs typeface="Arial" panose="020B0604020202020204" pitchFamily="34" charset="0"/>
              </a:rPr>
            </a:br>
            <a:endParaRPr lang="sv-SE" sz="3200" b="1" dirty="0">
              <a:latin typeface="Arial" panose="020B0604020202020204" pitchFamily="34" charset="0"/>
              <a:cs typeface="Arial" panose="020B0604020202020204" pitchFamily="34" charset="0"/>
            </a:endParaRPr>
          </a:p>
        </p:txBody>
      </p:sp>
      <p:sp>
        <p:nvSpPr>
          <p:cNvPr id="5" name="Moln 4"/>
          <p:cNvSpPr/>
          <p:nvPr/>
        </p:nvSpPr>
        <p:spPr>
          <a:xfrm>
            <a:off x="4329257" y="2329125"/>
            <a:ext cx="3546818" cy="2106635"/>
          </a:xfrm>
          <a:prstGeom prst="cloud">
            <a:avLst/>
          </a:prstGeom>
          <a:solidFill>
            <a:srgbClr val="66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solidFill>
                <a:schemeClr val="tx1"/>
              </a:solidFill>
            </a:endParaRPr>
          </a:p>
        </p:txBody>
      </p:sp>
      <p:sp>
        <p:nvSpPr>
          <p:cNvPr id="6" name="Moln 5"/>
          <p:cNvSpPr/>
          <p:nvPr/>
        </p:nvSpPr>
        <p:spPr>
          <a:xfrm rot="968727">
            <a:off x="7959743" y="1414261"/>
            <a:ext cx="3584145" cy="2162664"/>
          </a:xfrm>
          <a:prstGeom prst="cloud">
            <a:avLst/>
          </a:prstGeom>
          <a:solidFill>
            <a:srgbClr val="66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7" name="Moln 6"/>
          <p:cNvSpPr/>
          <p:nvPr/>
        </p:nvSpPr>
        <p:spPr>
          <a:xfrm rot="1080000">
            <a:off x="804812" y="935465"/>
            <a:ext cx="3435927" cy="1884218"/>
          </a:xfrm>
          <a:prstGeom prst="cloud">
            <a:avLst/>
          </a:prstGeom>
          <a:solidFill>
            <a:srgbClr val="66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8" name="Moln 7"/>
          <p:cNvSpPr/>
          <p:nvPr/>
        </p:nvSpPr>
        <p:spPr>
          <a:xfrm rot="120000">
            <a:off x="431520" y="3335717"/>
            <a:ext cx="3261713" cy="2053172"/>
          </a:xfrm>
          <a:prstGeom prst="cloud">
            <a:avLst/>
          </a:prstGeom>
          <a:solidFill>
            <a:srgbClr val="66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b="1" dirty="0">
              <a:solidFill>
                <a:schemeClr val="tx1"/>
              </a:solidFill>
            </a:endParaRPr>
          </a:p>
        </p:txBody>
      </p:sp>
      <p:sp>
        <p:nvSpPr>
          <p:cNvPr id="9" name="Moln 8"/>
          <p:cNvSpPr/>
          <p:nvPr/>
        </p:nvSpPr>
        <p:spPr>
          <a:xfrm rot="1140000">
            <a:off x="7689554" y="4212462"/>
            <a:ext cx="3429763" cy="1986841"/>
          </a:xfrm>
          <a:prstGeom prst="cloud">
            <a:avLst/>
          </a:prstGeom>
          <a:solidFill>
            <a:srgbClr val="66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smtClean="0">
              <a:solidFill>
                <a:schemeClr val="tx1"/>
              </a:solidFill>
            </a:endParaRPr>
          </a:p>
        </p:txBody>
      </p:sp>
      <p:sp>
        <p:nvSpPr>
          <p:cNvPr id="10" name="Moln 9"/>
          <p:cNvSpPr/>
          <p:nvPr/>
        </p:nvSpPr>
        <p:spPr>
          <a:xfrm rot="-60000">
            <a:off x="3360321" y="4873015"/>
            <a:ext cx="3434881" cy="1944171"/>
          </a:xfrm>
          <a:prstGeom prst="cloud">
            <a:avLst/>
          </a:prstGeom>
          <a:solidFill>
            <a:srgbClr val="66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b="1" dirty="0">
              <a:solidFill>
                <a:schemeClr val="tx1"/>
              </a:solidFill>
            </a:endParaRPr>
          </a:p>
        </p:txBody>
      </p:sp>
      <p:cxnSp>
        <p:nvCxnSpPr>
          <p:cNvPr id="16" name="Böjd koppling 15"/>
          <p:cNvCxnSpPr/>
          <p:nvPr/>
        </p:nvCxnSpPr>
        <p:spPr>
          <a:xfrm rot="10800000" flipV="1">
            <a:off x="3615200" y="3606834"/>
            <a:ext cx="685008" cy="151406"/>
          </a:xfrm>
          <a:prstGeom prst="curvedConnector3">
            <a:avLst>
              <a:gd name="adj1" fmla="val 50000"/>
            </a:avLst>
          </a:prstGeom>
          <a:ln w="28575">
            <a:solidFill>
              <a:srgbClr val="66425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Böjd koppling 18"/>
          <p:cNvCxnSpPr/>
          <p:nvPr/>
        </p:nvCxnSpPr>
        <p:spPr>
          <a:xfrm>
            <a:off x="7470386" y="3899814"/>
            <a:ext cx="662811" cy="386604"/>
          </a:xfrm>
          <a:prstGeom prst="curvedConnector3">
            <a:avLst>
              <a:gd name="adj1" fmla="val 50000"/>
            </a:avLst>
          </a:prstGeom>
          <a:ln w="28575">
            <a:solidFill>
              <a:srgbClr val="66425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Böjd koppling 19"/>
          <p:cNvCxnSpPr/>
          <p:nvPr/>
        </p:nvCxnSpPr>
        <p:spPr>
          <a:xfrm rot="5400000">
            <a:off x="5062617" y="4396624"/>
            <a:ext cx="540832" cy="472194"/>
          </a:xfrm>
          <a:prstGeom prst="curvedConnector3">
            <a:avLst>
              <a:gd name="adj1" fmla="val 50000"/>
            </a:avLst>
          </a:prstGeom>
          <a:ln w="28575">
            <a:solidFill>
              <a:srgbClr val="66425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Böjd koppling 21"/>
          <p:cNvCxnSpPr/>
          <p:nvPr/>
        </p:nvCxnSpPr>
        <p:spPr>
          <a:xfrm flipV="1">
            <a:off x="7810737" y="2852382"/>
            <a:ext cx="423067" cy="237288"/>
          </a:xfrm>
          <a:prstGeom prst="curvedConnector3">
            <a:avLst>
              <a:gd name="adj1" fmla="val 50000"/>
            </a:avLst>
          </a:prstGeom>
          <a:ln w="28575">
            <a:solidFill>
              <a:srgbClr val="66425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Böjd koppling 24"/>
          <p:cNvCxnSpPr/>
          <p:nvPr/>
        </p:nvCxnSpPr>
        <p:spPr>
          <a:xfrm rot="10800000">
            <a:off x="4235834" y="2103111"/>
            <a:ext cx="597564" cy="408768"/>
          </a:xfrm>
          <a:prstGeom prst="curvedConnector3">
            <a:avLst>
              <a:gd name="adj1" fmla="val 50000"/>
            </a:avLst>
          </a:prstGeom>
          <a:ln w="28575">
            <a:solidFill>
              <a:srgbClr val="66425F"/>
            </a:solidFill>
            <a:tailEnd type="triangle"/>
          </a:ln>
        </p:spPr>
        <p:style>
          <a:lnRef idx="1">
            <a:schemeClr val="accent1"/>
          </a:lnRef>
          <a:fillRef idx="0">
            <a:schemeClr val="accent1"/>
          </a:fillRef>
          <a:effectRef idx="0">
            <a:schemeClr val="accent1"/>
          </a:effectRef>
          <a:fontRef idx="minor">
            <a:schemeClr val="tx1"/>
          </a:fontRef>
        </p:style>
      </p:cxnSp>
      <p:sp>
        <p:nvSpPr>
          <p:cNvPr id="31" name="textruta 30"/>
          <p:cNvSpPr txBox="1"/>
          <p:nvPr/>
        </p:nvSpPr>
        <p:spPr>
          <a:xfrm rot="21223686">
            <a:off x="3836928" y="5279880"/>
            <a:ext cx="2481664" cy="1015663"/>
          </a:xfrm>
          <a:prstGeom prst="rect">
            <a:avLst/>
          </a:prstGeom>
          <a:noFill/>
        </p:spPr>
        <p:txBody>
          <a:bodyPr wrap="square" rtlCol="0">
            <a:spAutoFit/>
          </a:bodyPr>
          <a:lstStyle/>
          <a:p>
            <a:pPr algn="ctr"/>
            <a:r>
              <a:rPr lang="sv-SE" sz="2400" b="1" dirty="0" smtClean="0">
                <a:solidFill>
                  <a:srgbClr val="E1DAE2"/>
                </a:solidFill>
              </a:rPr>
              <a:t>Samskapande</a:t>
            </a:r>
            <a:endParaRPr lang="sv-SE" sz="2400" b="1" dirty="0">
              <a:solidFill>
                <a:srgbClr val="E1DAE2"/>
              </a:solidFill>
            </a:endParaRPr>
          </a:p>
          <a:p>
            <a:pPr algn="ctr"/>
            <a:r>
              <a:rPr lang="sv-SE" dirty="0">
                <a:solidFill>
                  <a:srgbClr val="E1DAE2"/>
                </a:solidFill>
              </a:rPr>
              <a:t>Hur involverar vi för att skapa tillsammans?</a:t>
            </a:r>
            <a:endParaRPr lang="sv-SE" sz="2400" b="1" dirty="0">
              <a:solidFill>
                <a:srgbClr val="E1DAE2"/>
              </a:solidFill>
            </a:endParaRPr>
          </a:p>
        </p:txBody>
      </p:sp>
      <p:sp>
        <p:nvSpPr>
          <p:cNvPr id="32" name="textruta 31"/>
          <p:cNvSpPr txBox="1"/>
          <p:nvPr/>
        </p:nvSpPr>
        <p:spPr>
          <a:xfrm rot="850825">
            <a:off x="8088492" y="4640581"/>
            <a:ext cx="2711572" cy="1015663"/>
          </a:xfrm>
          <a:prstGeom prst="rect">
            <a:avLst/>
          </a:prstGeom>
          <a:noFill/>
        </p:spPr>
        <p:txBody>
          <a:bodyPr wrap="square" rtlCol="0">
            <a:spAutoFit/>
          </a:bodyPr>
          <a:lstStyle/>
          <a:p>
            <a:pPr algn="ctr"/>
            <a:r>
              <a:rPr lang="sv-SE" sz="2400" b="1" dirty="0" smtClean="0">
                <a:solidFill>
                  <a:srgbClr val="E1DAE2"/>
                </a:solidFill>
              </a:rPr>
              <a:t>Utmaningar</a:t>
            </a:r>
            <a:endParaRPr lang="sv-SE" sz="2400" b="1" dirty="0">
              <a:solidFill>
                <a:srgbClr val="E1DAE2"/>
              </a:solidFill>
            </a:endParaRPr>
          </a:p>
          <a:p>
            <a:pPr algn="ctr"/>
            <a:r>
              <a:rPr lang="sv-SE" dirty="0">
                <a:solidFill>
                  <a:srgbClr val="E1DAE2"/>
                </a:solidFill>
              </a:rPr>
              <a:t>Vilka dilemman eller hinder kan vi möta?</a:t>
            </a:r>
          </a:p>
        </p:txBody>
      </p:sp>
      <p:sp>
        <p:nvSpPr>
          <p:cNvPr id="33" name="textruta 32"/>
          <p:cNvSpPr txBox="1"/>
          <p:nvPr/>
        </p:nvSpPr>
        <p:spPr>
          <a:xfrm rot="629032">
            <a:off x="8487997" y="1658429"/>
            <a:ext cx="2656498" cy="1569660"/>
          </a:xfrm>
          <a:prstGeom prst="rect">
            <a:avLst/>
          </a:prstGeom>
          <a:noFill/>
        </p:spPr>
        <p:txBody>
          <a:bodyPr wrap="square" rtlCol="0">
            <a:spAutoFit/>
          </a:bodyPr>
          <a:lstStyle/>
          <a:p>
            <a:pPr algn="ctr"/>
            <a:r>
              <a:rPr lang="sv-SE" sz="2400" b="1" dirty="0" smtClean="0">
                <a:solidFill>
                  <a:srgbClr val="E1DAE2"/>
                </a:solidFill>
              </a:rPr>
              <a:t>Förändring </a:t>
            </a:r>
            <a:r>
              <a:rPr lang="sv-SE" dirty="0" smtClean="0">
                <a:solidFill>
                  <a:srgbClr val="E1DAE2"/>
                </a:solidFill>
              </a:rPr>
              <a:t>Förklara </a:t>
            </a:r>
            <a:r>
              <a:rPr lang="sv-SE" dirty="0">
                <a:solidFill>
                  <a:srgbClr val="E1DAE2"/>
                </a:solidFill>
              </a:rPr>
              <a:t>på vilket sätt ni ska göra, vad är det som ska hända och varför</a:t>
            </a:r>
            <a:r>
              <a:rPr lang="sv-SE" dirty="0" smtClean="0">
                <a:solidFill>
                  <a:srgbClr val="E1DAE2"/>
                </a:solidFill>
              </a:rPr>
              <a:t>?</a:t>
            </a:r>
            <a:endParaRPr lang="sv-SE" dirty="0">
              <a:solidFill>
                <a:srgbClr val="E1DAE2"/>
              </a:solidFill>
            </a:endParaRPr>
          </a:p>
        </p:txBody>
      </p:sp>
      <p:sp>
        <p:nvSpPr>
          <p:cNvPr id="34" name="Rektangel 33"/>
          <p:cNvSpPr/>
          <p:nvPr/>
        </p:nvSpPr>
        <p:spPr>
          <a:xfrm rot="21308505">
            <a:off x="4696411" y="2629916"/>
            <a:ext cx="2846225" cy="1384995"/>
          </a:xfrm>
          <a:prstGeom prst="rect">
            <a:avLst/>
          </a:prstGeom>
        </p:spPr>
        <p:txBody>
          <a:bodyPr wrap="square">
            <a:spAutoFit/>
          </a:bodyPr>
          <a:lstStyle/>
          <a:p>
            <a:pPr algn="ctr"/>
            <a:r>
              <a:rPr lang="sv-SE" sz="2400" b="1" dirty="0">
                <a:solidFill>
                  <a:srgbClr val="E1DAE2"/>
                </a:solidFill>
              </a:rPr>
              <a:t>Hur bidrar vi till att… </a:t>
            </a:r>
            <a:endParaRPr lang="sv-SE" sz="2400" b="1" dirty="0" smtClean="0">
              <a:solidFill>
                <a:srgbClr val="E1DAE2"/>
              </a:solidFill>
            </a:endParaRPr>
          </a:p>
          <a:p>
            <a:pPr algn="ctr"/>
            <a:r>
              <a:rPr lang="sv-SE" dirty="0" smtClean="0">
                <a:solidFill>
                  <a:srgbClr val="E1DAE2"/>
                </a:solidFill>
              </a:rPr>
              <a:t>(</a:t>
            </a:r>
            <a:r>
              <a:rPr lang="sv-SE" dirty="0">
                <a:solidFill>
                  <a:srgbClr val="E1DAE2"/>
                </a:solidFill>
              </a:rPr>
              <a:t>välj visionsområde och skriv in det)</a:t>
            </a:r>
          </a:p>
        </p:txBody>
      </p:sp>
      <p:sp>
        <p:nvSpPr>
          <p:cNvPr id="39" name="Rektangel 38"/>
          <p:cNvSpPr/>
          <p:nvPr/>
        </p:nvSpPr>
        <p:spPr>
          <a:xfrm rot="794293">
            <a:off x="978500" y="1331484"/>
            <a:ext cx="3017433" cy="1015663"/>
          </a:xfrm>
          <a:prstGeom prst="rect">
            <a:avLst/>
          </a:prstGeom>
        </p:spPr>
        <p:txBody>
          <a:bodyPr wrap="square">
            <a:spAutoFit/>
          </a:bodyPr>
          <a:lstStyle/>
          <a:p>
            <a:pPr algn="ctr"/>
            <a:r>
              <a:rPr lang="sv-SE" sz="2400" b="1" dirty="0" smtClean="0">
                <a:solidFill>
                  <a:srgbClr val="E1DAE2"/>
                </a:solidFill>
              </a:rPr>
              <a:t>Samverkan</a:t>
            </a:r>
            <a:endParaRPr lang="sv-SE" sz="2400" b="1" dirty="0">
              <a:solidFill>
                <a:srgbClr val="E1DAE2"/>
              </a:solidFill>
            </a:endParaRPr>
          </a:p>
          <a:p>
            <a:pPr algn="ctr"/>
            <a:r>
              <a:rPr lang="sv-SE" dirty="0">
                <a:solidFill>
                  <a:srgbClr val="E1DAE2"/>
                </a:solidFill>
              </a:rPr>
              <a:t>Vilka behöver vi samverka och samarbeta med?</a:t>
            </a:r>
          </a:p>
        </p:txBody>
      </p:sp>
      <p:sp>
        <p:nvSpPr>
          <p:cNvPr id="40" name="Rektangel 39"/>
          <p:cNvSpPr/>
          <p:nvPr/>
        </p:nvSpPr>
        <p:spPr>
          <a:xfrm rot="21289339">
            <a:off x="648727" y="3854272"/>
            <a:ext cx="2797791" cy="1015663"/>
          </a:xfrm>
          <a:prstGeom prst="rect">
            <a:avLst/>
          </a:prstGeom>
        </p:spPr>
        <p:txBody>
          <a:bodyPr wrap="square">
            <a:spAutoFit/>
          </a:bodyPr>
          <a:lstStyle/>
          <a:p>
            <a:pPr algn="ctr"/>
            <a:r>
              <a:rPr lang="sv-SE" sz="2400" b="1" dirty="0" smtClean="0">
                <a:solidFill>
                  <a:srgbClr val="E1DAE2"/>
                </a:solidFill>
              </a:rPr>
              <a:t>Boråsaren</a:t>
            </a:r>
            <a:endParaRPr lang="sv-SE" sz="2400" b="1" dirty="0">
              <a:solidFill>
                <a:srgbClr val="E1DAE2"/>
              </a:solidFill>
            </a:endParaRPr>
          </a:p>
          <a:p>
            <a:pPr algn="ctr"/>
            <a:r>
              <a:rPr lang="sv-SE" dirty="0">
                <a:solidFill>
                  <a:srgbClr val="E1DAE2"/>
                </a:solidFill>
              </a:rPr>
              <a:t>Vad innebär det för boråsaren?</a:t>
            </a:r>
            <a:endParaRPr lang="sv-SE" sz="2400" b="1" dirty="0">
              <a:solidFill>
                <a:srgbClr val="E1DAE2"/>
              </a:solidFill>
            </a:endParaRPr>
          </a:p>
        </p:txBody>
      </p:sp>
    </p:spTree>
    <p:extLst>
      <p:ext uri="{BB962C8B-B14F-4D97-AF65-F5344CB8AC3E}">
        <p14:creationId xmlns:p14="http://schemas.microsoft.com/office/powerpoint/2010/main" val="361475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03986916"/>
              </p:ext>
            </p:extLst>
          </p:nvPr>
        </p:nvGraphicFramePr>
        <p:xfrm>
          <a:off x="1528549" y="1010534"/>
          <a:ext cx="870727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ktangel 8"/>
          <p:cNvSpPr/>
          <p:nvPr/>
        </p:nvSpPr>
        <p:spPr>
          <a:xfrm>
            <a:off x="2834184" y="357276"/>
            <a:ext cx="6096000" cy="1077218"/>
          </a:xfrm>
          <a:prstGeom prst="rect">
            <a:avLst/>
          </a:prstGeom>
        </p:spPr>
        <p:txBody>
          <a:bodyPr>
            <a:spAutoFit/>
          </a:bodyPr>
          <a:lstStyle/>
          <a:p>
            <a:pPr algn="ctr"/>
            <a:r>
              <a:rPr lang="sv-SE" sz="3200" dirty="0">
                <a:solidFill>
                  <a:srgbClr val="66425F"/>
                </a:solidFill>
              </a:rPr>
              <a:t>Klipp ut meningar från visionen som berör era verksamheter</a:t>
            </a:r>
          </a:p>
        </p:txBody>
      </p:sp>
      <p:sp>
        <p:nvSpPr>
          <p:cNvPr id="19" name="Rektangel 18"/>
          <p:cNvSpPr/>
          <p:nvPr/>
        </p:nvSpPr>
        <p:spPr>
          <a:xfrm>
            <a:off x="1528548" y="6106035"/>
            <a:ext cx="8707271" cy="369332"/>
          </a:xfrm>
          <a:prstGeom prst="rect">
            <a:avLst/>
          </a:prstGeom>
        </p:spPr>
        <p:txBody>
          <a:bodyPr wrap="square">
            <a:spAutoFit/>
          </a:bodyPr>
          <a:lstStyle/>
          <a:p>
            <a:pPr algn="ctr"/>
            <a:r>
              <a:rPr lang="sv-SE" dirty="0">
                <a:solidFill>
                  <a:srgbClr val="66425F"/>
                </a:solidFill>
              </a:rPr>
              <a:t>Ett exempel på hur vi kan synliggöra innehållet och öka förståelsen för visionen</a:t>
            </a:r>
          </a:p>
        </p:txBody>
      </p:sp>
    </p:spTree>
    <p:extLst>
      <p:ext uri="{BB962C8B-B14F-4D97-AF65-F5344CB8AC3E}">
        <p14:creationId xmlns:p14="http://schemas.microsoft.com/office/powerpoint/2010/main" val="3098883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ommentar i oval 4"/>
          <p:cNvSpPr/>
          <p:nvPr/>
        </p:nvSpPr>
        <p:spPr>
          <a:xfrm>
            <a:off x="599479" y="522818"/>
            <a:ext cx="3276600" cy="1903731"/>
          </a:xfrm>
          <a:prstGeom prst="wedgeEllipseCallout">
            <a:avLst>
              <a:gd name="adj1" fmla="val 44927"/>
              <a:gd name="adj2" fmla="val 49735"/>
            </a:avLst>
          </a:prstGeom>
          <a:solidFill>
            <a:srgbClr val="66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66242B9B-5C23-A10A-E439-576D3ADEA263}"/>
              </a:ext>
            </a:extLst>
          </p:cNvPr>
          <p:cNvSpPr txBox="1">
            <a:spLocks/>
          </p:cNvSpPr>
          <p:nvPr/>
        </p:nvSpPr>
        <p:spPr>
          <a:xfrm>
            <a:off x="947780" y="816135"/>
            <a:ext cx="25799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1DAE2"/>
                </a:solidFill>
                <a:latin typeface="Arial" panose="020B0604020202020204" pitchFamily="34" charset="0"/>
                <a:ea typeface="+mj-ea"/>
                <a:cs typeface="Arial" panose="020B0604020202020204" pitchFamily="34" charset="0"/>
              </a:defRPr>
            </a:lvl1pPr>
          </a:lstStyle>
          <a:p>
            <a:r>
              <a:rPr lang="sv-SE" sz="2400" dirty="0" smtClean="0"/>
              <a:t>GRUPPARBETE</a:t>
            </a:r>
            <a:endParaRPr lang="sv-SE" sz="2400" dirty="0"/>
          </a:p>
        </p:txBody>
      </p:sp>
      <p:sp>
        <p:nvSpPr>
          <p:cNvPr id="3" name="Platshållare för innehåll 2">
            <a:extLst>
              <a:ext uri="{FF2B5EF4-FFF2-40B4-BE49-F238E27FC236}">
                <a16:creationId xmlns:a16="http://schemas.microsoft.com/office/drawing/2014/main" id="{CEB91834-9002-214C-AB37-218931A5359F}"/>
              </a:ext>
            </a:extLst>
          </p:cNvPr>
          <p:cNvSpPr>
            <a:spLocks noGrp="1"/>
          </p:cNvSpPr>
          <p:nvPr>
            <p:ph idx="1"/>
          </p:nvPr>
        </p:nvSpPr>
        <p:spPr>
          <a:xfrm>
            <a:off x="1487089" y="2857500"/>
            <a:ext cx="9167814" cy="3028950"/>
          </a:xfrm>
        </p:spPr>
        <p:txBody>
          <a:bodyPr>
            <a:normAutofit fontScale="92500" lnSpcReduction="10000"/>
          </a:bodyPr>
          <a:lstStyle/>
          <a:p>
            <a:pPr marL="342900" indent="-342900">
              <a:spcBef>
                <a:spcPts val="1200"/>
              </a:spcBef>
            </a:pPr>
            <a:r>
              <a:rPr lang="sv-SE" sz="3200" dirty="0"/>
              <a:t>Dela in i grupper om 4-5 personer</a:t>
            </a:r>
          </a:p>
          <a:p>
            <a:pPr marL="342900" indent="-342900">
              <a:spcBef>
                <a:spcPts val="1200"/>
              </a:spcBef>
            </a:pPr>
            <a:r>
              <a:rPr lang="sv-SE" sz="3200" dirty="0"/>
              <a:t>Enas om en målsättning som bidrar till visionen</a:t>
            </a:r>
          </a:p>
          <a:p>
            <a:pPr marL="342900" indent="-342900">
              <a:spcBef>
                <a:spcPts val="1200"/>
              </a:spcBef>
            </a:pPr>
            <a:r>
              <a:rPr lang="sv-SE" sz="3200" dirty="0"/>
              <a:t>Förflytta er sedan in i framtiden, året är 2030</a:t>
            </a:r>
          </a:p>
          <a:p>
            <a:pPr marL="342900" indent="-342900">
              <a:spcBef>
                <a:spcPts val="1200"/>
              </a:spcBef>
            </a:pPr>
            <a:r>
              <a:rPr lang="sv-SE" sz="3200" dirty="0"/>
              <a:t>BT vill uppmärksamma era framgångar, skriv en kort artikel som beskriver det ni gjort för att lyckas</a:t>
            </a:r>
          </a:p>
          <a:p>
            <a:pPr marL="342900" indent="-342900">
              <a:spcBef>
                <a:spcPts val="1200"/>
              </a:spcBef>
            </a:pPr>
            <a:r>
              <a:rPr lang="sv-SE" sz="3200" dirty="0"/>
              <a:t>Slutresultat, en helsida i Borås Tidning</a:t>
            </a:r>
          </a:p>
          <a:p>
            <a:pPr marL="354013" indent="-342900"/>
            <a:endParaRPr lang="sv-SE" b="1" dirty="0"/>
          </a:p>
          <a:p>
            <a:endParaRPr lang="sv-SE" b="1" dirty="0"/>
          </a:p>
        </p:txBody>
      </p:sp>
      <p:sp>
        <p:nvSpPr>
          <p:cNvPr id="7" name="textruta 6"/>
          <p:cNvSpPr txBox="1"/>
          <p:nvPr/>
        </p:nvSpPr>
        <p:spPr>
          <a:xfrm rot="1270179">
            <a:off x="8316938" y="1159489"/>
            <a:ext cx="2310331" cy="584775"/>
          </a:xfrm>
          <a:prstGeom prst="rect">
            <a:avLst/>
          </a:prstGeom>
          <a:noFill/>
          <a:ln>
            <a:solidFill>
              <a:srgbClr val="66425F"/>
            </a:solidFill>
            <a:prstDash val="dash"/>
          </a:ln>
        </p:spPr>
        <p:txBody>
          <a:bodyPr wrap="square" rtlCol="0">
            <a:spAutoFit/>
          </a:bodyPr>
          <a:lstStyle/>
          <a:p>
            <a:pPr algn="ctr"/>
            <a:r>
              <a:rPr lang="sv-SE" sz="3200" dirty="0" smtClean="0">
                <a:solidFill>
                  <a:srgbClr val="66425F"/>
                </a:solidFill>
              </a:rPr>
              <a:t>30 min</a:t>
            </a:r>
            <a:endParaRPr lang="sv-SE" sz="3200" dirty="0">
              <a:solidFill>
                <a:srgbClr val="66425F"/>
              </a:solidFill>
            </a:endParaRPr>
          </a:p>
        </p:txBody>
      </p:sp>
    </p:spTree>
    <p:extLst>
      <p:ext uri="{BB962C8B-B14F-4D97-AF65-F5344CB8AC3E}">
        <p14:creationId xmlns:p14="http://schemas.microsoft.com/office/powerpoint/2010/main" val="583683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ommentar i oval 4"/>
          <p:cNvSpPr/>
          <p:nvPr/>
        </p:nvSpPr>
        <p:spPr>
          <a:xfrm>
            <a:off x="599479" y="522818"/>
            <a:ext cx="3276600" cy="1903731"/>
          </a:xfrm>
          <a:prstGeom prst="wedgeEllipseCallout">
            <a:avLst>
              <a:gd name="adj1" fmla="val 44927"/>
              <a:gd name="adj2" fmla="val 49735"/>
            </a:avLst>
          </a:prstGeom>
          <a:solidFill>
            <a:srgbClr val="66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66242B9B-5C23-A10A-E439-576D3ADEA263}"/>
              </a:ext>
            </a:extLst>
          </p:cNvPr>
          <p:cNvSpPr txBox="1">
            <a:spLocks/>
          </p:cNvSpPr>
          <p:nvPr/>
        </p:nvSpPr>
        <p:spPr>
          <a:xfrm>
            <a:off x="1128529" y="816135"/>
            <a:ext cx="22185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1DAE2"/>
                </a:solidFill>
                <a:latin typeface="Arial" panose="020B0604020202020204" pitchFamily="34" charset="0"/>
                <a:ea typeface="+mj-ea"/>
                <a:cs typeface="Arial" panose="020B0604020202020204" pitchFamily="34" charset="0"/>
              </a:defRPr>
            </a:lvl1pPr>
          </a:lstStyle>
          <a:p>
            <a:r>
              <a:rPr lang="sv-SE" sz="2400" dirty="0" smtClean="0"/>
              <a:t>DISKUSSION</a:t>
            </a:r>
            <a:endParaRPr lang="sv-SE" sz="2400" dirty="0"/>
          </a:p>
        </p:txBody>
      </p:sp>
      <p:sp>
        <p:nvSpPr>
          <p:cNvPr id="3" name="Platshållare för innehåll 2">
            <a:extLst>
              <a:ext uri="{FF2B5EF4-FFF2-40B4-BE49-F238E27FC236}">
                <a16:creationId xmlns:a16="http://schemas.microsoft.com/office/drawing/2014/main" id="{CEB91834-9002-214C-AB37-218931A5359F}"/>
              </a:ext>
            </a:extLst>
          </p:cNvPr>
          <p:cNvSpPr>
            <a:spLocks noGrp="1"/>
          </p:cNvSpPr>
          <p:nvPr>
            <p:ph idx="1"/>
          </p:nvPr>
        </p:nvSpPr>
        <p:spPr>
          <a:xfrm>
            <a:off x="1487089" y="3429000"/>
            <a:ext cx="9167814" cy="3028950"/>
          </a:xfrm>
        </p:spPr>
        <p:txBody>
          <a:bodyPr>
            <a:normAutofit/>
          </a:bodyPr>
          <a:lstStyle/>
          <a:p>
            <a:pPr marL="342900" indent="-342900">
              <a:spcBef>
                <a:spcPts val="1200"/>
              </a:spcBef>
            </a:pPr>
            <a:r>
              <a:rPr lang="sv-SE" dirty="0" smtClean="0"/>
              <a:t>Dela </a:t>
            </a:r>
            <a:r>
              <a:rPr lang="sv-SE" dirty="0"/>
              <a:t>in i grupper om 4-5 personer</a:t>
            </a:r>
          </a:p>
          <a:p>
            <a:pPr marL="342900" indent="-342900">
              <a:spcBef>
                <a:spcPts val="1200"/>
              </a:spcBef>
            </a:pPr>
            <a:r>
              <a:rPr lang="sv-SE" dirty="0"/>
              <a:t>Välj ett visionsområde</a:t>
            </a:r>
          </a:p>
          <a:p>
            <a:pPr marL="342900" indent="-342900">
              <a:spcBef>
                <a:spcPts val="1200"/>
              </a:spcBef>
            </a:pPr>
            <a:r>
              <a:rPr lang="sv-SE" dirty="0"/>
              <a:t>Lyft ut något särskilt, skapa en målsättning på kort och lång sikt</a:t>
            </a:r>
          </a:p>
          <a:p>
            <a:pPr marL="342900" indent="-342900">
              <a:spcBef>
                <a:spcPts val="1200"/>
              </a:spcBef>
            </a:pPr>
            <a:r>
              <a:rPr lang="sv-SE" dirty="0"/>
              <a:t>Beskriv vad ni gör på kort sikt (3år)</a:t>
            </a:r>
          </a:p>
          <a:p>
            <a:pPr marL="342900" indent="-342900">
              <a:spcBef>
                <a:spcPts val="1200"/>
              </a:spcBef>
            </a:pPr>
            <a:r>
              <a:rPr lang="sv-SE" dirty="0"/>
              <a:t>Beskriv vad ni gör på lång sikt (10 år)</a:t>
            </a:r>
          </a:p>
          <a:p>
            <a:pPr marL="342900" indent="-342900">
              <a:spcBef>
                <a:spcPts val="1200"/>
              </a:spcBef>
            </a:pPr>
            <a:r>
              <a:rPr lang="sv-SE" dirty="0"/>
              <a:t>Beskriv vilka samarbeten som krävs</a:t>
            </a:r>
          </a:p>
        </p:txBody>
      </p:sp>
      <p:sp>
        <p:nvSpPr>
          <p:cNvPr id="7" name="textruta 6"/>
          <p:cNvSpPr txBox="1"/>
          <p:nvPr/>
        </p:nvSpPr>
        <p:spPr>
          <a:xfrm rot="1270179">
            <a:off x="8316938" y="1159489"/>
            <a:ext cx="2310331" cy="584775"/>
          </a:xfrm>
          <a:prstGeom prst="rect">
            <a:avLst/>
          </a:prstGeom>
          <a:noFill/>
          <a:ln>
            <a:solidFill>
              <a:srgbClr val="66425F"/>
            </a:solidFill>
            <a:prstDash val="dash"/>
          </a:ln>
        </p:spPr>
        <p:txBody>
          <a:bodyPr wrap="square" rtlCol="0">
            <a:spAutoFit/>
          </a:bodyPr>
          <a:lstStyle/>
          <a:p>
            <a:pPr algn="ctr"/>
            <a:r>
              <a:rPr lang="sv-SE" sz="3200" dirty="0" smtClean="0">
                <a:solidFill>
                  <a:srgbClr val="66425F"/>
                </a:solidFill>
              </a:rPr>
              <a:t>30 min</a:t>
            </a:r>
            <a:endParaRPr lang="sv-SE" sz="3200" dirty="0">
              <a:solidFill>
                <a:srgbClr val="66425F"/>
              </a:solidFill>
            </a:endParaRPr>
          </a:p>
        </p:txBody>
      </p:sp>
      <p:sp>
        <p:nvSpPr>
          <p:cNvPr id="2" name="Rektangel 1"/>
          <p:cNvSpPr/>
          <p:nvPr/>
        </p:nvSpPr>
        <p:spPr>
          <a:xfrm>
            <a:off x="1487088" y="2719866"/>
            <a:ext cx="9549395" cy="553998"/>
          </a:xfrm>
          <a:prstGeom prst="rect">
            <a:avLst/>
          </a:prstGeom>
        </p:spPr>
        <p:txBody>
          <a:bodyPr wrap="square">
            <a:spAutoFit/>
          </a:bodyPr>
          <a:lstStyle/>
          <a:p>
            <a:pPr marL="342900" indent="-342900">
              <a:spcBef>
                <a:spcPts val="1200"/>
              </a:spcBef>
            </a:pPr>
            <a:r>
              <a:rPr lang="sv-SE" sz="3000" dirty="0">
                <a:solidFill>
                  <a:srgbClr val="66425F"/>
                </a:solidFill>
              </a:rPr>
              <a:t>Hur kan vi i vår roll bidra till att förverkliga visionen? </a:t>
            </a:r>
          </a:p>
        </p:txBody>
      </p:sp>
    </p:spTree>
    <p:extLst>
      <p:ext uri="{BB962C8B-B14F-4D97-AF65-F5344CB8AC3E}">
        <p14:creationId xmlns:p14="http://schemas.microsoft.com/office/powerpoint/2010/main" val="1356457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66242B9B-5C23-A10A-E439-576D3ADEA263}"/>
              </a:ext>
            </a:extLst>
          </p:cNvPr>
          <p:cNvSpPr txBox="1">
            <a:spLocks/>
          </p:cNvSpPr>
          <p:nvPr/>
        </p:nvSpPr>
        <p:spPr>
          <a:xfrm>
            <a:off x="1104899" y="816135"/>
            <a:ext cx="22657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1DAE2"/>
                </a:solidFill>
                <a:latin typeface="Arial" panose="020B0604020202020204" pitchFamily="34" charset="0"/>
                <a:ea typeface="+mj-ea"/>
                <a:cs typeface="Arial" panose="020B0604020202020204" pitchFamily="34" charset="0"/>
              </a:defRPr>
            </a:lvl1pPr>
          </a:lstStyle>
          <a:p>
            <a:r>
              <a:rPr lang="sv-SE" sz="2400" dirty="0"/>
              <a:t>DISKUSSION</a:t>
            </a:r>
          </a:p>
        </p:txBody>
      </p:sp>
      <p:sp>
        <p:nvSpPr>
          <p:cNvPr id="7" name="Kommentar i oval 6"/>
          <p:cNvSpPr/>
          <p:nvPr/>
        </p:nvSpPr>
        <p:spPr>
          <a:xfrm>
            <a:off x="558536" y="331772"/>
            <a:ext cx="3276600" cy="1903731"/>
          </a:xfrm>
          <a:prstGeom prst="wedgeEllipseCallout">
            <a:avLst>
              <a:gd name="adj1" fmla="val 44927"/>
              <a:gd name="adj2" fmla="val 49735"/>
            </a:avLst>
          </a:prstGeom>
          <a:solidFill>
            <a:srgbClr val="66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ubrik 1">
            <a:extLst>
              <a:ext uri="{FF2B5EF4-FFF2-40B4-BE49-F238E27FC236}">
                <a16:creationId xmlns:a16="http://schemas.microsoft.com/office/drawing/2014/main" id="{66242B9B-5C23-A10A-E439-576D3ADEA263}"/>
              </a:ext>
            </a:extLst>
          </p:cNvPr>
          <p:cNvSpPr txBox="1">
            <a:spLocks/>
          </p:cNvSpPr>
          <p:nvPr/>
        </p:nvSpPr>
        <p:spPr>
          <a:xfrm>
            <a:off x="906837" y="625089"/>
            <a:ext cx="25799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1DAE2"/>
                </a:solidFill>
                <a:latin typeface="Arial" panose="020B0604020202020204" pitchFamily="34" charset="0"/>
                <a:ea typeface="+mj-ea"/>
                <a:cs typeface="Arial" panose="020B0604020202020204" pitchFamily="34" charset="0"/>
              </a:defRPr>
            </a:lvl1pPr>
          </a:lstStyle>
          <a:p>
            <a:r>
              <a:rPr lang="sv-SE" sz="2400" dirty="0" smtClean="0"/>
              <a:t>GRUPPARBETE</a:t>
            </a:r>
            <a:endParaRPr lang="sv-SE" sz="2400" dirty="0"/>
          </a:p>
        </p:txBody>
      </p:sp>
      <p:sp>
        <p:nvSpPr>
          <p:cNvPr id="12" name="textruta 11"/>
          <p:cNvSpPr txBox="1"/>
          <p:nvPr/>
        </p:nvSpPr>
        <p:spPr>
          <a:xfrm rot="1270179">
            <a:off x="8316938" y="1159489"/>
            <a:ext cx="2310331" cy="584775"/>
          </a:xfrm>
          <a:prstGeom prst="rect">
            <a:avLst/>
          </a:prstGeom>
          <a:noFill/>
          <a:ln>
            <a:solidFill>
              <a:srgbClr val="66425F"/>
            </a:solidFill>
            <a:prstDash val="dash"/>
          </a:ln>
        </p:spPr>
        <p:txBody>
          <a:bodyPr wrap="square" rtlCol="0">
            <a:spAutoFit/>
          </a:bodyPr>
          <a:lstStyle/>
          <a:p>
            <a:pPr algn="ctr"/>
            <a:r>
              <a:rPr lang="sv-SE" sz="3200" dirty="0" smtClean="0">
                <a:solidFill>
                  <a:srgbClr val="66425F"/>
                </a:solidFill>
              </a:rPr>
              <a:t>30 min</a:t>
            </a:r>
            <a:endParaRPr lang="sv-SE" sz="3200" dirty="0">
              <a:solidFill>
                <a:srgbClr val="66425F"/>
              </a:solidFill>
            </a:endParaRPr>
          </a:p>
        </p:txBody>
      </p:sp>
      <p:sp>
        <p:nvSpPr>
          <p:cNvPr id="2" name="Rektangel 1"/>
          <p:cNvSpPr/>
          <p:nvPr/>
        </p:nvSpPr>
        <p:spPr>
          <a:xfrm>
            <a:off x="906837" y="2668426"/>
            <a:ext cx="9370455" cy="954107"/>
          </a:xfrm>
          <a:prstGeom prst="rect">
            <a:avLst/>
          </a:prstGeom>
        </p:spPr>
        <p:txBody>
          <a:bodyPr wrap="square">
            <a:spAutoFit/>
          </a:bodyPr>
          <a:lstStyle/>
          <a:p>
            <a:pPr lvl="0">
              <a:spcBef>
                <a:spcPts val="1200"/>
              </a:spcBef>
              <a:defRPr/>
            </a:pPr>
            <a:r>
              <a:rPr lang="sv-SE" sz="2800" dirty="0">
                <a:solidFill>
                  <a:srgbClr val="66425F"/>
                </a:solidFill>
                <a:latin typeface="Arial" panose="020B0604020202020204" pitchFamily="34" charset="0"/>
                <a:cs typeface="Arial" panose="020B0604020202020204" pitchFamily="34" charset="0"/>
              </a:rPr>
              <a:t>Hur bidrar vi till att förverkliga Visionen om framtidens Borås på kort (3 år) respektive lång (10 år) sikt?</a:t>
            </a:r>
            <a:endParaRPr lang="sv-SE" sz="2800" b="1" dirty="0">
              <a:solidFill>
                <a:srgbClr val="66425F"/>
              </a:solidFill>
              <a:latin typeface="Arial" panose="020B0604020202020204" pitchFamily="34" charset="0"/>
              <a:cs typeface="Arial" panose="020B0604020202020204" pitchFamily="34" charset="0"/>
            </a:endParaRPr>
          </a:p>
        </p:txBody>
      </p:sp>
      <p:sp>
        <p:nvSpPr>
          <p:cNvPr id="3" name="Rektangel 2"/>
          <p:cNvSpPr/>
          <p:nvPr/>
        </p:nvSpPr>
        <p:spPr>
          <a:xfrm>
            <a:off x="912533" y="3841085"/>
            <a:ext cx="8616478" cy="2677656"/>
          </a:xfrm>
          <a:prstGeom prst="rect">
            <a:avLst/>
          </a:prstGeom>
        </p:spPr>
        <p:txBody>
          <a:bodyPr wrap="square">
            <a:spAutoFit/>
          </a:bodyPr>
          <a:lstStyle/>
          <a:p>
            <a:pPr marL="342900" lvl="0" indent="-342900">
              <a:buFont typeface="Arial" panose="020B0604020202020204" pitchFamily="34" charset="0"/>
              <a:buChar char="•"/>
              <a:defRPr/>
            </a:pPr>
            <a:r>
              <a:rPr lang="sv-SE" sz="2400" dirty="0">
                <a:solidFill>
                  <a:srgbClr val="66425F"/>
                </a:solidFill>
                <a:latin typeface="Arial" panose="020B0604020202020204" pitchFamily="34" charset="0"/>
                <a:cs typeface="Arial" panose="020B0604020202020204" pitchFamily="34" charset="0"/>
              </a:rPr>
              <a:t>Dela in i grupper om 4-5 personer</a:t>
            </a:r>
          </a:p>
          <a:p>
            <a:pPr marL="342900" lvl="0" indent="-342900">
              <a:buFont typeface="Arial" panose="020B0604020202020204" pitchFamily="34" charset="0"/>
              <a:buChar char="•"/>
              <a:defRPr/>
            </a:pPr>
            <a:r>
              <a:rPr lang="sv-SE" sz="2400" dirty="0">
                <a:solidFill>
                  <a:srgbClr val="66425F"/>
                </a:solidFill>
                <a:latin typeface="Arial" panose="020B0604020202020204" pitchFamily="34" charset="0"/>
                <a:cs typeface="Arial" panose="020B0604020202020204" pitchFamily="34" charset="0"/>
              </a:rPr>
              <a:t>Välj ut tre meningar</a:t>
            </a:r>
          </a:p>
          <a:p>
            <a:pPr marL="342900" lvl="0" indent="-342900">
              <a:buFont typeface="Arial" panose="020B0604020202020204" pitchFamily="34" charset="0"/>
              <a:buChar char="•"/>
              <a:defRPr/>
            </a:pPr>
            <a:r>
              <a:rPr lang="sv-SE" sz="2400" dirty="0">
                <a:solidFill>
                  <a:srgbClr val="66425F"/>
                </a:solidFill>
                <a:latin typeface="Arial" panose="020B0604020202020204" pitchFamily="34" charset="0"/>
                <a:cs typeface="Arial" panose="020B0604020202020204" pitchFamily="34" charset="0"/>
              </a:rPr>
              <a:t>Skriv ner dem som rubriker på ett blädderblocksark</a:t>
            </a:r>
          </a:p>
          <a:p>
            <a:pPr marL="342900" lvl="0" indent="-342900">
              <a:buFont typeface="Arial" panose="020B0604020202020204" pitchFamily="34" charset="0"/>
              <a:buChar char="•"/>
              <a:defRPr/>
            </a:pPr>
            <a:r>
              <a:rPr lang="sv-SE" sz="2400" dirty="0">
                <a:solidFill>
                  <a:srgbClr val="66425F"/>
                </a:solidFill>
                <a:latin typeface="Arial" panose="020B0604020202020204" pitchFamily="34" charset="0"/>
                <a:cs typeface="Arial" panose="020B0604020202020204" pitchFamily="34" charset="0"/>
              </a:rPr>
              <a:t>Hjärnstorm utifrån frågeställning</a:t>
            </a:r>
          </a:p>
          <a:p>
            <a:pPr marL="342900" lvl="0" indent="-342900">
              <a:buFont typeface="Arial" panose="020B0604020202020204" pitchFamily="34" charset="0"/>
              <a:buChar char="•"/>
              <a:defRPr/>
            </a:pPr>
            <a:r>
              <a:rPr lang="sv-SE" sz="2400" dirty="0">
                <a:solidFill>
                  <a:srgbClr val="66425F"/>
                </a:solidFill>
                <a:latin typeface="Arial" panose="020B0604020202020204" pitchFamily="34" charset="0"/>
                <a:cs typeface="Arial" panose="020B0604020202020204" pitchFamily="34" charset="0"/>
              </a:rPr>
              <a:t>Skriv ner konkreta idéer på post-it lappar</a:t>
            </a:r>
          </a:p>
          <a:p>
            <a:pPr marL="342900" lvl="0" indent="-342900">
              <a:buFont typeface="Arial" panose="020B0604020202020204" pitchFamily="34" charset="0"/>
              <a:buChar char="•"/>
              <a:defRPr/>
            </a:pPr>
            <a:r>
              <a:rPr lang="sv-SE" sz="2400" dirty="0">
                <a:solidFill>
                  <a:srgbClr val="66425F"/>
                </a:solidFill>
                <a:latin typeface="Arial" panose="020B0604020202020204" pitchFamily="34" charset="0"/>
                <a:cs typeface="Arial" panose="020B0604020202020204" pitchFamily="34" charset="0"/>
              </a:rPr>
              <a:t>Samla alla post-it under rätt rubrik på blädderblocksark</a:t>
            </a:r>
          </a:p>
          <a:p>
            <a:pPr marL="342900" lvl="0" indent="-342900">
              <a:buFont typeface="Arial" panose="020B0604020202020204" pitchFamily="34" charset="0"/>
              <a:buChar char="•"/>
              <a:defRPr/>
            </a:pPr>
            <a:r>
              <a:rPr lang="sv-SE" sz="2400" dirty="0">
                <a:solidFill>
                  <a:srgbClr val="66425F"/>
                </a:solidFill>
                <a:latin typeface="Arial" panose="020B0604020202020204" pitchFamily="34" charset="0"/>
                <a:cs typeface="Arial" panose="020B0604020202020204" pitchFamily="34" charset="0"/>
              </a:rPr>
              <a:t>Avsluta med att redogöra för gruppernas resultat</a:t>
            </a:r>
          </a:p>
        </p:txBody>
      </p:sp>
    </p:spTree>
    <p:extLst>
      <p:ext uri="{BB962C8B-B14F-4D97-AF65-F5344CB8AC3E}">
        <p14:creationId xmlns:p14="http://schemas.microsoft.com/office/powerpoint/2010/main" val="2116286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66242B9B-5C23-A10A-E439-576D3ADEA263}"/>
              </a:ext>
            </a:extLst>
          </p:cNvPr>
          <p:cNvSpPr txBox="1">
            <a:spLocks/>
          </p:cNvSpPr>
          <p:nvPr/>
        </p:nvSpPr>
        <p:spPr>
          <a:xfrm>
            <a:off x="1104899" y="816135"/>
            <a:ext cx="22657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1DAE2"/>
                </a:solidFill>
                <a:latin typeface="Arial" panose="020B0604020202020204" pitchFamily="34" charset="0"/>
                <a:ea typeface="+mj-ea"/>
                <a:cs typeface="Arial" panose="020B0604020202020204" pitchFamily="34" charset="0"/>
              </a:defRPr>
            </a:lvl1pPr>
          </a:lstStyle>
          <a:p>
            <a:r>
              <a:rPr lang="sv-SE" sz="2400" dirty="0" smtClean="0"/>
              <a:t>DISKUSSION</a:t>
            </a:r>
            <a:endParaRPr lang="sv-SE" sz="2400" dirty="0"/>
          </a:p>
        </p:txBody>
      </p:sp>
      <p:sp>
        <p:nvSpPr>
          <p:cNvPr id="2" name="Rektangel 1"/>
          <p:cNvSpPr/>
          <p:nvPr/>
        </p:nvSpPr>
        <p:spPr>
          <a:xfrm>
            <a:off x="497305" y="1234415"/>
            <a:ext cx="11694695" cy="5324535"/>
          </a:xfrm>
          <a:prstGeom prst="rect">
            <a:avLst/>
          </a:prstGeom>
        </p:spPr>
        <p:txBody>
          <a:bodyPr wrap="square" numCol="1">
            <a:spAutoFit/>
          </a:bodyPr>
          <a:lstStyle/>
          <a:p>
            <a:r>
              <a:rPr lang="sv-SE" sz="2000" b="1" dirty="0" smtClean="0">
                <a:solidFill>
                  <a:srgbClr val="66425F"/>
                </a:solidFill>
              </a:rPr>
              <a:t>Så här bidrar vår verksamhet till…</a:t>
            </a:r>
            <a:endParaRPr lang="sv-SE" sz="2000" dirty="0" smtClean="0">
              <a:solidFill>
                <a:srgbClr val="66425F"/>
              </a:solidFill>
            </a:endParaRPr>
          </a:p>
          <a:p>
            <a:r>
              <a:rPr lang="sv-SE" sz="2000" dirty="0" smtClean="0">
                <a:solidFill>
                  <a:srgbClr val="66425F"/>
                </a:solidFill>
              </a:rPr>
              <a:t>…att behandla varandra och vår miljö med omsorg</a:t>
            </a:r>
          </a:p>
          <a:p>
            <a:r>
              <a:rPr lang="sv-SE" sz="2000" dirty="0" smtClean="0">
                <a:solidFill>
                  <a:srgbClr val="66425F"/>
                </a:solidFill>
              </a:rPr>
              <a:t>…att social, ekonomisk och ekologisk hållbarhet är grunden för våra val och beslut</a:t>
            </a:r>
          </a:p>
          <a:p>
            <a:r>
              <a:rPr lang="sv-SE" sz="2000" dirty="0" smtClean="0">
                <a:solidFill>
                  <a:srgbClr val="66425F"/>
                </a:solidFill>
              </a:rPr>
              <a:t>…att alla äldre har likvärdiga förutsättningar</a:t>
            </a:r>
          </a:p>
          <a:p>
            <a:r>
              <a:rPr lang="sv-SE" sz="2000" dirty="0" smtClean="0">
                <a:solidFill>
                  <a:srgbClr val="66425F"/>
                </a:solidFill>
              </a:rPr>
              <a:t>…att våra brukare får stöd för att kunna leva ett rikt liv</a:t>
            </a:r>
          </a:p>
          <a:p>
            <a:r>
              <a:rPr lang="sv-SE" sz="2000" dirty="0" smtClean="0">
                <a:solidFill>
                  <a:srgbClr val="66425F"/>
                </a:solidFill>
              </a:rPr>
              <a:t>…att våra brukare kan vara delaktiga i hur vårt samhälle utvecklas</a:t>
            </a:r>
          </a:p>
          <a:p>
            <a:r>
              <a:rPr lang="sv-SE" sz="2000" dirty="0" smtClean="0">
                <a:solidFill>
                  <a:srgbClr val="66425F"/>
                </a:solidFill>
              </a:rPr>
              <a:t>…att vi tar ett gemensamt ansvar, visar tillit och bjuder in till dialog</a:t>
            </a:r>
          </a:p>
          <a:p>
            <a:r>
              <a:rPr lang="sv-SE" sz="2000" dirty="0" smtClean="0">
                <a:solidFill>
                  <a:srgbClr val="66425F"/>
                </a:solidFill>
              </a:rPr>
              <a:t>…att Borås är tryggt</a:t>
            </a:r>
          </a:p>
          <a:p>
            <a:r>
              <a:rPr lang="sv-SE" sz="2000" dirty="0" smtClean="0">
                <a:solidFill>
                  <a:srgbClr val="66425F"/>
                </a:solidFill>
              </a:rPr>
              <a:t>…att det finns boenden som passar olika livssituationer och åldrar</a:t>
            </a:r>
          </a:p>
          <a:p>
            <a:r>
              <a:rPr lang="sv-SE" sz="2000" dirty="0" smtClean="0">
                <a:solidFill>
                  <a:srgbClr val="66425F"/>
                </a:solidFill>
              </a:rPr>
              <a:t>…att det finns service där människor bor och verkar</a:t>
            </a:r>
          </a:p>
          <a:p>
            <a:r>
              <a:rPr lang="sv-SE" sz="2000" dirty="0" smtClean="0">
                <a:solidFill>
                  <a:srgbClr val="66425F"/>
                </a:solidFill>
              </a:rPr>
              <a:t>…att vara kreativa och ha mod att tänka och handla i nya banor</a:t>
            </a:r>
          </a:p>
          <a:p>
            <a:r>
              <a:rPr lang="sv-SE" sz="2000" dirty="0" smtClean="0">
                <a:solidFill>
                  <a:srgbClr val="66425F"/>
                </a:solidFill>
              </a:rPr>
              <a:t>…att göra det enkelt för våra medarbetare att förverkliga idéer och drömmar</a:t>
            </a:r>
          </a:p>
          <a:p>
            <a:r>
              <a:rPr lang="sv-SE" sz="2000" dirty="0" smtClean="0">
                <a:solidFill>
                  <a:srgbClr val="66425F"/>
                </a:solidFill>
              </a:rPr>
              <a:t>…att medarbetare får möjlighet att utvecklas och lära livet ut</a:t>
            </a:r>
          </a:p>
          <a:p>
            <a:r>
              <a:rPr lang="sv-SE" sz="2000" dirty="0" smtClean="0">
                <a:solidFill>
                  <a:srgbClr val="66425F"/>
                </a:solidFill>
              </a:rPr>
              <a:t>…att Borås ligger i topp inom digitalisering och vågar satsa på nya områden</a:t>
            </a:r>
          </a:p>
          <a:p>
            <a:r>
              <a:rPr lang="sv-SE" sz="2000" dirty="0" smtClean="0">
                <a:solidFill>
                  <a:srgbClr val="66425F"/>
                </a:solidFill>
              </a:rPr>
              <a:t>…att människor möts under dygnets flesta timmar</a:t>
            </a:r>
          </a:p>
          <a:p>
            <a:r>
              <a:rPr lang="sv-SE" sz="2000" dirty="0" smtClean="0">
                <a:solidFill>
                  <a:srgbClr val="66425F"/>
                </a:solidFill>
              </a:rPr>
              <a:t>…att skapa mötesplatser som är våra offentliga vardagsrum i staden, landsbygden och digitalt</a:t>
            </a:r>
          </a:p>
          <a:p>
            <a:r>
              <a:rPr lang="sv-SE" sz="2000" dirty="0" smtClean="0">
                <a:solidFill>
                  <a:srgbClr val="66425F"/>
                </a:solidFill>
              </a:rPr>
              <a:t>…att ta ett gemensamt ansvar för miljön?</a:t>
            </a:r>
            <a:endParaRPr lang="sv-SE" sz="2000" dirty="0">
              <a:solidFill>
                <a:srgbClr val="66425F"/>
              </a:solidFill>
            </a:endParaRPr>
          </a:p>
        </p:txBody>
      </p:sp>
      <p:sp>
        <p:nvSpPr>
          <p:cNvPr id="4" name="Rektangel 3"/>
          <p:cNvSpPr/>
          <p:nvPr/>
        </p:nvSpPr>
        <p:spPr>
          <a:xfrm>
            <a:off x="516793" y="655943"/>
            <a:ext cx="9333059" cy="523220"/>
          </a:xfrm>
          <a:prstGeom prst="rect">
            <a:avLst/>
          </a:prstGeom>
        </p:spPr>
        <p:txBody>
          <a:bodyPr wrap="square">
            <a:spAutoFit/>
          </a:bodyPr>
          <a:lstStyle/>
          <a:p>
            <a:r>
              <a:rPr lang="sv-SE" sz="2800" dirty="0">
                <a:solidFill>
                  <a:srgbClr val="66425F"/>
                </a:solidFill>
              </a:rPr>
              <a:t>Arbetsblad (till föregående bild) </a:t>
            </a:r>
          </a:p>
        </p:txBody>
      </p:sp>
    </p:spTree>
    <p:extLst>
      <p:ext uri="{BB962C8B-B14F-4D97-AF65-F5344CB8AC3E}">
        <p14:creationId xmlns:p14="http://schemas.microsoft.com/office/powerpoint/2010/main" val="3497263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E6FAEF-D79E-7C47-BC6C-F1FF8501184F}"/>
              </a:ext>
            </a:extLst>
          </p:cNvPr>
          <p:cNvSpPr>
            <a:spLocks noGrp="1"/>
          </p:cNvSpPr>
          <p:nvPr>
            <p:ph type="title"/>
          </p:nvPr>
        </p:nvSpPr>
        <p:spPr>
          <a:xfrm>
            <a:off x="1122947" y="2087153"/>
            <a:ext cx="9512969" cy="1325563"/>
          </a:xfrm>
        </p:spPr>
        <p:txBody>
          <a:bodyPr>
            <a:noAutofit/>
          </a:bodyPr>
          <a:lstStyle/>
          <a:p>
            <a:pPr algn="ctr"/>
            <a:r>
              <a:rPr lang="sv-SE" dirty="0">
                <a:solidFill>
                  <a:srgbClr val="91301D"/>
                </a:solidFill>
              </a:rPr>
              <a:t/>
            </a:r>
            <a:br>
              <a:rPr lang="sv-SE" dirty="0">
                <a:solidFill>
                  <a:srgbClr val="91301D"/>
                </a:solidFill>
              </a:rPr>
            </a:br>
            <a:r>
              <a:rPr lang="sv-SE" b="0" dirty="0" smtClean="0"/>
              <a:t>Vision </a:t>
            </a:r>
            <a:r>
              <a:rPr lang="sv-SE" b="0" dirty="0"/>
              <a:t>utan handling är en </a:t>
            </a:r>
            <a:r>
              <a:rPr lang="sv-SE" b="0" dirty="0" smtClean="0"/>
              <a:t>dröm.</a:t>
            </a:r>
            <a:r>
              <a:rPr lang="sv-SE" b="0" dirty="0"/>
              <a:t/>
            </a:r>
            <a:br>
              <a:rPr lang="sv-SE" b="0" dirty="0"/>
            </a:br>
            <a:r>
              <a:rPr lang="sv-SE" b="0" dirty="0"/>
              <a:t>Handling utan vision är ett </a:t>
            </a:r>
            <a:r>
              <a:rPr lang="sv-SE" b="0" dirty="0" smtClean="0"/>
              <a:t>tidsfördriv.</a:t>
            </a:r>
            <a:r>
              <a:rPr lang="sv-SE" b="0" dirty="0"/>
              <a:t/>
            </a:r>
            <a:br>
              <a:rPr lang="sv-SE" b="0" dirty="0"/>
            </a:br>
            <a:r>
              <a:rPr lang="sv-SE" b="0" dirty="0"/>
              <a:t>Med handling och vision kan vi förändra </a:t>
            </a:r>
            <a:r>
              <a:rPr lang="sv-SE" b="0" dirty="0" smtClean="0"/>
              <a:t>världen</a:t>
            </a:r>
            <a:r>
              <a:rPr lang="sv-SE" sz="4000" b="0" dirty="0" smtClean="0"/>
              <a:t/>
            </a:r>
            <a:br>
              <a:rPr lang="sv-SE" sz="4000" b="0" dirty="0" smtClean="0"/>
            </a:br>
            <a:r>
              <a:rPr lang="sv-SE" sz="4000" dirty="0"/>
              <a:t/>
            </a:r>
            <a:br>
              <a:rPr lang="sv-SE" sz="4000" dirty="0"/>
            </a:br>
            <a:r>
              <a:rPr lang="sv-SE" sz="1800" dirty="0"/>
              <a:t>Mahatma </a:t>
            </a:r>
            <a:r>
              <a:rPr lang="sv-SE" sz="1800" dirty="0" smtClean="0"/>
              <a:t>Gandhi</a:t>
            </a:r>
            <a:endParaRPr lang="sv-SE" sz="1800" dirty="0"/>
          </a:p>
        </p:txBody>
      </p:sp>
      <p:pic>
        <p:nvPicPr>
          <p:cNvPr id="5" name="Bildobjekt 4">
            <a:extLst>
              <a:ext uri="{FF2B5EF4-FFF2-40B4-BE49-F238E27FC236}">
                <a16:creationId xmlns:a16="http://schemas.microsoft.com/office/drawing/2014/main" id="{AA35B0AA-F469-F147-A4F9-1A7ACC10D7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263" y="4076202"/>
            <a:ext cx="3352800" cy="2589291"/>
          </a:xfrm>
          <a:prstGeom prst="rect">
            <a:avLst/>
          </a:prstGeom>
        </p:spPr>
      </p:pic>
    </p:spTree>
    <p:extLst>
      <p:ext uri="{BB962C8B-B14F-4D97-AF65-F5344CB8AC3E}">
        <p14:creationId xmlns:p14="http://schemas.microsoft.com/office/powerpoint/2010/main" val="3358346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333500" y="858600"/>
            <a:ext cx="9525000" cy="923330"/>
          </a:xfrm>
          <a:prstGeom prst="rect">
            <a:avLst/>
          </a:prstGeom>
          <a:noFill/>
        </p:spPr>
        <p:txBody>
          <a:bodyPr wrap="square" rtlCol="0">
            <a:spAutoFit/>
          </a:bodyPr>
          <a:lstStyle/>
          <a:p>
            <a:pPr algn="ctr"/>
            <a:r>
              <a:rPr lang="sv-SE" sz="5400" b="1" dirty="0" smtClean="0">
                <a:solidFill>
                  <a:schemeClr val="bg1"/>
                </a:solidFill>
                <a:latin typeface="Arial" panose="020B0604020202020204" pitchFamily="34" charset="0"/>
                <a:cs typeface="Arial" panose="020B0604020202020204" pitchFamily="34" charset="0"/>
              </a:rPr>
              <a:t>Visionen i ikoner</a:t>
            </a:r>
            <a:endParaRPr lang="sv-SE" sz="5400" b="1" dirty="0">
              <a:solidFill>
                <a:schemeClr val="bg1"/>
              </a:solidFill>
              <a:latin typeface="Arial" panose="020B0604020202020204" pitchFamily="34" charset="0"/>
              <a:cs typeface="Arial" panose="020B0604020202020204" pitchFamily="34" charset="0"/>
            </a:endParaRPr>
          </a:p>
        </p:txBody>
      </p:sp>
      <p:grpSp>
        <p:nvGrpSpPr>
          <p:cNvPr id="6" name="Grupp 5"/>
          <p:cNvGrpSpPr/>
          <p:nvPr/>
        </p:nvGrpSpPr>
        <p:grpSpPr>
          <a:xfrm>
            <a:off x="6056677" y="2749176"/>
            <a:ext cx="1189780" cy="1189780"/>
            <a:chOff x="285137" y="4121272"/>
            <a:chExt cx="1189780" cy="1189780"/>
          </a:xfrm>
        </p:grpSpPr>
        <p:sp>
          <p:nvSpPr>
            <p:cNvPr id="8" name="Ellips 7"/>
            <p:cNvSpPr/>
            <p:nvPr/>
          </p:nvSpPr>
          <p:spPr>
            <a:xfrm>
              <a:off x="285137" y="4121272"/>
              <a:ext cx="1189780" cy="118978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29" y="4334562"/>
              <a:ext cx="781529" cy="717000"/>
            </a:xfrm>
            <a:prstGeom prst="rect">
              <a:avLst/>
            </a:prstGeom>
          </p:spPr>
        </p:pic>
      </p:grpSp>
      <p:grpSp>
        <p:nvGrpSpPr>
          <p:cNvPr id="9" name="Grupp 8"/>
          <p:cNvGrpSpPr/>
          <p:nvPr/>
        </p:nvGrpSpPr>
        <p:grpSpPr>
          <a:xfrm>
            <a:off x="7905137" y="2745085"/>
            <a:ext cx="1189780" cy="1189780"/>
            <a:chOff x="285137" y="5402210"/>
            <a:chExt cx="1189780" cy="1189780"/>
          </a:xfrm>
        </p:grpSpPr>
        <p:sp>
          <p:nvSpPr>
            <p:cNvPr id="13" name="Ellips 12"/>
            <p:cNvSpPr/>
            <p:nvPr/>
          </p:nvSpPr>
          <p:spPr>
            <a:xfrm>
              <a:off x="285137" y="5402210"/>
              <a:ext cx="1189780" cy="118978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46" y="5524342"/>
              <a:ext cx="828562" cy="819843"/>
            </a:xfrm>
            <a:prstGeom prst="rect">
              <a:avLst/>
            </a:prstGeom>
          </p:spPr>
        </p:pic>
      </p:grpSp>
      <p:grpSp>
        <p:nvGrpSpPr>
          <p:cNvPr id="4" name="Grupp 3"/>
          <p:cNvGrpSpPr/>
          <p:nvPr/>
        </p:nvGrpSpPr>
        <p:grpSpPr>
          <a:xfrm>
            <a:off x="2707399" y="2745085"/>
            <a:ext cx="1189780" cy="1189780"/>
            <a:chOff x="285137" y="1559396"/>
            <a:chExt cx="1189780" cy="1189780"/>
          </a:xfrm>
        </p:grpSpPr>
        <p:sp>
          <p:nvSpPr>
            <p:cNvPr id="15" name="Ellips 14"/>
            <p:cNvSpPr/>
            <p:nvPr/>
          </p:nvSpPr>
          <p:spPr>
            <a:xfrm>
              <a:off x="285137" y="1559396"/>
              <a:ext cx="1189780" cy="118978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147" y="1704952"/>
              <a:ext cx="669757" cy="780548"/>
            </a:xfrm>
            <a:prstGeom prst="rect">
              <a:avLst/>
            </a:prstGeom>
          </p:spPr>
        </p:pic>
      </p:grpSp>
      <p:grpSp>
        <p:nvGrpSpPr>
          <p:cNvPr id="5" name="Grupp 4"/>
          <p:cNvGrpSpPr/>
          <p:nvPr/>
        </p:nvGrpSpPr>
        <p:grpSpPr>
          <a:xfrm>
            <a:off x="4382038" y="2749176"/>
            <a:ext cx="1189780" cy="1189780"/>
            <a:chOff x="285137" y="2840334"/>
            <a:chExt cx="1189780" cy="1189780"/>
          </a:xfrm>
        </p:grpSpPr>
        <p:sp>
          <p:nvSpPr>
            <p:cNvPr id="17" name="Ellips 16"/>
            <p:cNvSpPr/>
            <p:nvPr/>
          </p:nvSpPr>
          <p:spPr>
            <a:xfrm>
              <a:off x="285137" y="2840334"/>
              <a:ext cx="1189780" cy="118978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664" y="3041468"/>
              <a:ext cx="724725" cy="787511"/>
            </a:xfrm>
            <a:prstGeom prst="rect">
              <a:avLst/>
            </a:prstGeom>
          </p:spPr>
        </p:pic>
      </p:grpSp>
      <p:sp>
        <p:nvSpPr>
          <p:cNvPr id="16" name="textruta 15"/>
          <p:cNvSpPr txBox="1"/>
          <p:nvPr/>
        </p:nvSpPr>
        <p:spPr>
          <a:xfrm>
            <a:off x="3221151" y="4413327"/>
            <a:ext cx="5749698" cy="1015663"/>
          </a:xfrm>
          <a:prstGeom prst="rect">
            <a:avLst/>
          </a:prstGeom>
          <a:noFill/>
        </p:spPr>
        <p:txBody>
          <a:bodyPr wrap="square" rtlCol="0">
            <a:spAutoFit/>
          </a:bodyPr>
          <a:lstStyle/>
          <a:p>
            <a:pPr algn="ctr"/>
            <a:r>
              <a:rPr lang="sv-SE" sz="2000" dirty="0" smtClean="0">
                <a:solidFill>
                  <a:schemeClr val="bg1"/>
                </a:solidFill>
                <a:latin typeface="Arial" panose="020B0604020202020204" pitchFamily="34" charset="0"/>
                <a:cs typeface="Arial" panose="020B0604020202020204" pitchFamily="34" charset="0"/>
              </a:rPr>
              <a:t>Vill du prata om Borås utifrån Visionen? Använd gärna ikonerna för att märka vilka visionsmål som uppnås kopplat till det du pratar om. </a:t>
            </a:r>
            <a:endParaRPr lang="sv-SE"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709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BC006D20-52CF-2B4B-AF2C-62695F3E5BA7}"/>
              </a:ext>
            </a:extLst>
          </p:cNvPr>
          <p:cNvSpPr>
            <a:spLocks noGrp="1"/>
          </p:cNvSpPr>
          <p:nvPr>
            <p:ph type="title" idx="4294967295"/>
          </p:nvPr>
        </p:nvSpPr>
        <p:spPr>
          <a:xfrm>
            <a:off x="580767" y="732009"/>
            <a:ext cx="4659973" cy="5600552"/>
          </a:xfrm>
        </p:spPr>
        <p:txBody>
          <a:bodyPr>
            <a:noAutofit/>
          </a:bodyPr>
          <a:lstStyle/>
          <a:p>
            <a:r>
              <a:rPr lang="sv-SE" sz="2800" dirty="0" smtClean="0">
                <a:latin typeface="+mj-lt"/>
              </a:rPr>
              <a:t>Bildmaterial</a:t>
            </a:r>
            <a:r>
              <a:rPr lang="sv-SE" sz="2000" b="0" dirty="0" smtClean="0">
                <a:latin typeface="+mj-lt"/>
              </a:rPr>
              <a:t/>
            </a:r>
            <a:br>
              <a:rPr lang="sv-SE" sz="2000" b="0" dirty="0" smtClean="0">
                <a:latin typeface="+mj-lt"/>
              </a:rPr>
            </a:br>
            <a:r>
              <a:rPr lang="sv-SE" sz="2000" b="0" dirty="0">
                <a:latin typeface="+mj-lt"/>
              </a:rPr>
              <a:t/>
            </a:r>
            <a:br>
              <a:rPr lang="sv-SE" sz="2000" b="0" dirty="0">
                <a:latin typeface="+mj-lt"/>
              </a:rPr>
            </a:br>
            <a:r>
              <a:rPr lang="sv-SE" sz="2200" b="0" dirty="0"/>
              <a:t>Bilderna på följande sidor kan du använda om du utvecklar presentationen eller gör en egen presentation. </a:t>
            </a:r>
            <a:br>
              <a:rPr lang="sv-SE" sz="2200" b="0" dirty="0"/>
            </a:br>
            <a:r>
              <a:rPr lang="sv-SE" sz="2200" b="0" dirty="0"/>
              <a:t/>
            </a:r>
            <a:br>
              <a:rPr lang="sv-SE" sz="2200" b="0" dirty="0"/>
            </a:br>
            <a:r>
              <a:rPr lang="sv-SE" sz="2200" b="0" dirty="0"/>
              <a:t>Notera att bilderna endast får användas för att förklara vad visionen är eller för att visa hur olika parter arbetar med visionen. </a:t>
            </a:r>
            <a:br>
              <a:rPr lang="sv-SE" sz="2200" b="0" dirty="0"/>
            </a:br>
            <a:r>
              <a:rPr lang="sv-SE" sz="2200" b="0" dirty="0"/>
              <a:t/>
            </a:r>
            <a:br>
              <a:rPr lang="sv-SE" sz="2200" b="0" dirty="0"/>
            </a:br>
            <a:r>
              <a:rPr lang="sv-SE" sz="2200" b="0" dirty="0"/>
              <a:t>Namnet ”Visionen om framtidens Borås” ska alltid anges i text om bilderna används. </a:t>
            </a:r>
            <a:br>
              <a:rPr lang="sv-SE" sz="2200" b="0" dirty="0"/>
            </a:br>
            <a:r>
              <a:rPr lang="sv-SE" sz="2200" b="0" dirty="0"/>
              <a:t/>
            </a:r>
            <a:br>
              <a:rPr lang="sv-SE" sz="2200" b="0" dirty="0"/>
            </a:br>
            <a:r>
              <a:rPr lang="sv-SE" sz="2200" dirty="0"/>
              <a:t>Illustratör: Ida Brogren</a:t>
            </a:r>
            <a:endParaRPr lang="sv-SE" sz="2200" dirty="0">
              <a:latin typeface="+mj-lt"/>
            </a:endParaRPr>
          </a:p>
        </p:txBody>
      </p:sp>
      <p:pic>
        <p:nvPicPr>
          <p:cNvPr id="9" name="Platshållare för innehåll 8">
            <a:extLst>
              <a:ext uri="{FF2B5EF4-FFF2-40B4-BE49-F238E27FC236}">
                <a16:creationId xmlns:a16="http://schemas.microsoft.com/office/drawing/2014/main" id="{45C0ED62-56B9-594D-AB2E-E3D267DB3D6B}"/>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5469433" y="1250623"/>
            <a:ext cx="6149975" cy="4351337"/>
          </a:xfrm>
        </p:spPr>
      </p:pic>
    </p:spTree>
    <p:extLst>
      <p:ext uri="{BB962C8B-B14F-4D97-AF65-F5344CB8AC3E}">
        <p14:creationId xmlns:p14="http://schemas.microsoft.com/office/powerpoint/2010/main" val="345399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E6FAEF-D79E-7C47-BC6C-F1FF8501184F}"/>
              </a:ext>
            </a:extLst>
          </p:cNvPr>
          <p:cNvSpPr>
            <a:spLocks noGrp="1"/>
          </p:cNvSpPr>
          <p:nvPr>
            <p:ph type="title"/>
          </p:nvPr>
        </p:nvSpPr>
        <p:spPr>
          <a:xfrm>
            <a:off x="852323" y="1189196"/>
            <a:ext cx="9509559" cy="882288"/>
          </a:xfrm>
        </p:spPr>
        <p:txBody>
          <a:bodyPr/>
          <a:lstStyle/>
          <a:p>
            <a:r>
              <a:rPr lang="sv-SE" dirty="0">
                <a:latin typeface="Arial" panose="020B0604020202020204" pitchFamily="34" charset="0"/>
                <a:cs typeface="Arial" panose="020B0604020202020204" pitchFamily="34" charset="0"/>
              </a:rPr>
              <a:t>Vad ska vi veta om Borås vision?</a:t>
            </a:r>
          </a:p>
        </p:txBody>
      </p:sp>
      <p:sp>
        <p:nvSpPr>
          <p:cNvPr id="3" name="Platshållare för innehåll 2">
            <a:extLst>
              <a:ext uri="{FF2B5EF4-FFF2-40B4-BE49-F238E27FC236}">
                <a16:creationId xmlns:a16="http://schemas.microsoft.com/office/drawing/2014/main" id="{CEB91834-9002-214C-AB37-218931A5359F}"/>
              </a:ext>
            </a:extLst>
          </p:cNvPr>
          <p:cNvSpPr>
            <a:spLocks noGrp="1"/>
          </p:cNvSpPr>
          <p:nvPr>
            <p:ph sz="half" idx="10"/>
          </p:nvPr>
        </p:nvSpPr>
        <p:spPr>
          <a:xfrm>
            <a:off x="759855" y="2469076"/>
            <a:ext cx="9308819" cy="4634882"/>
          </a:xfrm>
        </p:spPr>
        <p:txBody>
          <a:bodyPr/>
          <a:lstStyle/>
          <a:p>
            <a:pPr marL="354013" indent="-342900">
              <a:spcAft>
                <a:spcPts val="1200"/>
              </a:spcAft>
            </a:pPr>
            <a:r>
              <a:rPr lang="sv-SE" dirty="0">
                <a:latin typeface="Arial" panose="020B0604020202020204" pitchFamily="34" charset="0"/>
                <a:cs typeface="Arial" panose="020B0604020202020204" pitchFamily="34" charset="0"/>
              </a:rPr>
              <a:t>Innehållet i stort och att ”tillsammans” är kärnan</a:t>
            </a:r>
          </a:p>
          <a:p>
            <a:pPr marL="354013" indent="-342900">
              <a:spcAft>
                <a:spcPts val="1200"/>
              </a:spcAft>
            </a:pPr>
            <a:r>
              <a:rPr lang="sv-SE" dirty="0"/>
              <a:t>Vilka de fyra visionsområdena är</a:t>
            </a:r>
          </a:p>
          <a:p>
            <a:pPr marL="354013" indent="-342900">
              <a:spcAft>
                <a:spcPts val="1200"/>
              </a:spcAft>
            </a:pPr>
            <a:r>
              <a:rPr lang="sv-SE" dirty="0">
                <a:latin typeface="Arial" panose="020B0604020202020204" pitchFamily="34" charset="0"/>
                <a:cs typeface="Arial" panose="020B0604020202020204" pitchFamily="34" charset="0"/>
              </a:rPr>
              <a:t>Hur den verksamhet vi jobbar inom har med visionen att göra</a:t>
            </a:r>
          </a:p>
          <a:p>
            <a:pPr marL="354013" indent="-342900">
              <a:spcAft>
                <a:spcPts val="1200"/>
              </a:spcAft>
            </a:pPr>
            <a:r>
              <a:rPr lang="sv-SE" dirty="0"/>
              <a:t>Vad vi själva kan göra för att bidra till att den blir verklighet</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1183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55124DD2-961F-3940-B99F-FECD83E834E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0346" y="455499"/>
            <a:ext cx="2870200" cy="2501900"/>
          </a:xfrm>
        </p:spPr>
      </p:pic>
      <p:pic>
        <p:nvPicPr>
          <p:cNvPr id="12" name="Bildobjekt 11">
            <a:extLst>
              <a:ext uri="{FF2B5EF4-FFF2-40B4-BE49-F238E27FC236}">
                <a16:creationId xmlns:a16="http://schemas.microsoft.com/office/drawing/2014/main" id="{CADCFA1E-6432-604D-946C-349D0417B0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5431" y="200849"/>
            <a:ext cx="3098800" cy="2781300"/>
          </a:xfrm>
          <a:prstGeom prst="rect">
            <a:avLst/>
          </a:prstGeom>
        </p:spPr>
      </p:pic>
      <p:pic>
        <p:nvPicPr>
          <p:cNvPr id="16" name="Bildobjekt 15">
            <a:extLst>
              <a:ext uri="{FF2B5EF4-FFF2-40B4-BE49-F238E27FC236}">
                <a16:creationId xmlns:a16="http://schemas.microsoft.com/office/drawing/2014/main" id="{CEA9F7A8-DAB8-DF4B-A760-3EDC0A42C1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0664" y="3052134"/>
            <a:ext cx="3260233" cy="3658429"/>
          </a:xfrm>
          <a:prstGeom prst="rect">
            <a:avLst/>
          </a:prstGeom>
        </p:spPr>
      </p:pic>
      <p:pic>
        <p:nvPicPr>
          <p:cNvPr id="18" name="Bildobjekt 17">
            <a:extLst>
              <a:ext uri="{FF2B5EF4-FFF2-40B4-BE49-F238E27FC236}">
                <a16:creationId xmlns:a16="http://schemas.microsoft.com/office/drawing/2014/main" id="{6B03DE83-7226-D941-9722-BB4A55F3D5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5152" y="59785"/>
            <a:ext cx="2310296" cy="3032264"/>
          </a:xfrm>
          <a:prstGeom prst="rect">
            <a:avLst/>
          </a:prstGeom>
        </p:spPr>
      </p:pic>
      <p:pic>
        <p:nvPicPr>
          <p:cNvPr id="20" name="Bildobjekt 19">
            <a:extLst>
              <a:ext uri="{FF2B5EF4-FFF2-40B4-BE49-F238E27FC236}">
                <a16:creationId xmlns:a16="http://schemas.microsoft.com/office/drawing/2014/main" id="{AA35B0AA-F469-F147-A4F9-1A7ACC10D7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9812" y="3738763"/>
            <a:ext cx="3848100" cy="2971800"/>
          </a:xfrm>
          <a:prstGeom prst="rect">
            <a:avLst/>
          </a:prstGeom>
        </p:spPr>
      </p:pic>
      <p:pic>
        <p:nvPicPr>
          <p:cNvPr id="23" name="Bildobjekt 22">
            <a:extLst>
              <a:ext uri="{FF2B5EF4-FFF2-40B4-BE49-F238E27FC236}">
                <a16:creationId xmlns:a16="http://schemas.microsoft.com/office/drawing/2014/main" id="{2BEF393F-3878-8942-85ED-F6AD80CA34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84231" y="557683"/>
            <a:ext cx="2425700" cy="2362200"/>
          </a:xfrm>
          <a:prstGeom prst="rect">
            <a:avLst/>
          </a:prstGeom>
        </p:spPr>
      </p:pic>
      <p:pic>
        <p:nvPicPr>
          <p:cNvPr id="24" name="Bildobjekt 23">
            <a:extLst>
              <a:ext uri="{FF2B5EF4-FFF2-40B4-BE49-F238E27FC236}">
                <a16:creationId xmlns:a16="http://schemas.microsoft.com/office/drawing/2014/main" id="{C0877D48-45C6-6E42-88F1-2A1080CF8C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53662" y="1575917"/>
            <a:ext cx="1775128" cy="4220859"/>
          </a:xfrm>
          <a:prstGeom prst="rect">
            <a:avLst/>
          </a:prstGeom>
        </p:spPr>
      </p:pic>
      <p:pic>
        <p:nvPicPr>
          <p:cNvPr id="25" name="Bildobjekt 24">
            <a:extLst>
              <a:ext uri="{FF2B5EF4-FFF2-40B4-BE49-F238E27FC236}">
                <a16:creationId xmlns:a16="http://schemas.microsoft.com/office/drawing/2014/main" id="{2DEE5A60-A1DA-4D40-835B-6A096E560BF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92270" y="3938117"/>
            <a:ext cx="3461392" cy="2000182"/>
          </a:xfrm>
          <a:prstGeom prst="rect">
            <a:avLst/>
          </a:prstGeom>
        </p:spPr>
      </p:pic>
    </p:spTree>
    <p:extLst>
      <p:ext uri="{BB962C8B-B14F-4D97-AF65-F5344CB8AC3E}">
        <p14:creationId xmlns:p14="http://schemas.microsoft.com/office/powerpoint/2010/main" val="4242654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1B6F818-08E7-884B-BCDD-F9857703B0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69649" y="825500"/>
            <a:ext cx="1257300" cy="2603500"/>
          </a:xfrm>
          <a:prstGeom prst="rect">
            <a:avLst/>
          </a:prstGeom>
        </p:spPr>
      </p:pic>
      <p:pic>
        <p:nvPicPr>
          <p:cNvPr id="7" name="Bildobjekt 6">
            <a:extLst>
              <a:ext uri="{FF2B5EF4-FFF2-40B4-BE49-F238E27FC236}">
                <a16:creationId xmlns:a16="http://schemas.microsoft.com/office/drawing/2014/main" id="{2A7FE605-F9C1-1E4E-8A2D-B571F48450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617" y="-114301"/>
            <a:ext cx="2857500" cy="3695700"/>
          </a:xfrm>
          <a:prstGeom prst="rect">
            <a:avLst/>
          </a:prstGeom>
        </p:spPr>
      </p:pic>
      <p:pic>
        <p:nvPicPr>
          <p:cNvPr id="10" name="Bildobjekt 9">
            <a:extLst>
              <a:ext uri="{FF2B5EF4-FFF2-40B4-BE49-F238E27FC236}">
                <a16:creationId xmlns:a16="http://schemas.microsoft.com/office/drawing/2014/main" id="{C9BBF572-E7AC-8449-97D2-18B0BB9C06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7617" y="1488356"/>
            <a:ext cx="990600" cy="1282700"/>
          </a:xfrm>
          <a:prstGeom prst="rect">
            <a:avLst/>
          </a:prstGeom>
        </p:spPr>
      </p:pic>
      <p:pic>
        <p:nvPicPr>
          <p:cNvPr id="13" name="Bildobjekt 12">
            <a:extLst>
              <a:ext uri="{FF2B5EF4-FFF2-40B4-BE49-F238E27FC236}">
                <a16:creationId xmlns:a16="http://schemas.microsoft.com/office/drawing/2014/main" id="{B66E1E6C-000A-004B-A2AB-9DE89DE1DD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25755" y="4469295"/>
            <a:ext cx="1409700" cy="2184400"/>
          </a:xfrm>
          <a:prstGeom prst="rect">
            <a:avLst/>
          </a:prstGeom>
        </p:spPr>
      </p:pic>
      <p:pic>
        <p:nvPicPr>
          <p:cNvPr id="15" name="Bildobjekt 14">
            <a:extLst>
              <a:ext uri="{FF2B5EF4-FFF2-40B4-BE49-F238E27FC236}">
                <a16:creationId xmlns:a16="http://schemas.microsoft.com/office/drawing/2014/main" id="{F4860DF2-4BD4-9140-8CA3-3422291C0A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84449" y="2968487"/>
            <a:ext cx="4139795" cy="3889513"/>
          </a:xfrm>
          <a:prstGeom prst="rect">
            <a:avLst/>
          </a:prstGeom>
        </p:spPr>
      </p:pic>
      <p:pic>
        <p:nvPicPr>
          <p:cNvPr id="19" name="Bildobjekt 18">
            <a:extLst>
              <a:ext uri="{FF2B5EF4-FFF2-40B4-BE49-F238E27FC236}">
                <a16:creationId xmlns:a16="http://schemas.microsoft.com/office/drawing/2014/main" id="{4E0BE4E8-7E0D-B64E-BA4F-A898C78223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6825" y="4037298"/>
            <a:ext cx="4556360" cy="2929697"/>
          </a:xfrm>
          <a:prstGeom prst="rect">
            <a:avLst/>
          </a:prstGeom>
        </p:spPr>
      </p:pic>
      <p:pic>
        <p:nvPicPr>
          <p:cNvPr id="23" name="Bildobjekt 22">
            <a:extLst>
              <a:ext uri="{FF2B5EF4-FFF2-40B4-BE49-F238E27FC236}">
                <a16:creationId xmlns:a16="http://schemas.microsoft.com/office/drawing/2014/main" id="{30888F54-C568-9E49-A99A-E727D813B7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51216" y="172445"/>
            <a:ext cx="1949078" cy="3444402"/>
          </a:xfrm>
          <a:prstGeom prst="rect">
            <a:avLst/>
          </a:prstGeom>
        </p:spPr>
      </p:pic>
      <p:pic>
        <p:nvPicPr>
          <p:cNvPr id="26" name="Bildobjekt 25">
            <a:extLst>
              <a:ext uri="{FF2B5EF4-FFF2-40B4-BE49-F238E27FC236}">
                <a16:creationId xmlns:a16="http://schemas.microsoft.com/office/drawing/2014/main" id="{44881FB8-512C-AD4D-946A-7AE410EF2C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82917" y="-114301"/>
            <a:ext cx="4953000" cy="3771900"/>
          </a:xfrm>
          <a:prstGeom prst="rect">
            <a:avLst/>
          </a:prstGeom>
        </p:spPr>
      </p:pic>
    </p:spTree>
    <p:extLst>
      <p:ext uri="{BB962C8B-B14F-4D97-AF65-F5344CB8AC3E}">
        <p14:creationId xmlns:p14="http://schemas.microsoft.com/office/powerpoint/2010/main" val="195511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D04DA49B-B7CF-A344-A6D0-D6B59C1F600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61104" y="158060"/>
            <a:ext cx="1143000" cy="1092200"/>
          </a:xfrm>
        </p:spPr>
      </p:pic>
      <p:pic>
        <p:nvPicPr>
          <p:cNvPr id="7" name="Bildobjekt 6">
            <a:extLst>
              <a:ext uri="{FF2B5EF4-FFF2-40B4-BE49-F238E27FC236}">
                <a16:creationId xmlns:a16="http://schemas.microsoft.com/office/drawing/2014/main" id="{3ADB41B9-BD37-EE43-914C-F5E4CC18C2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801" y="461342"/>
            <a:ext cx="3670300" cy="5778500"/>
          </a:xfrm>
          <a:prstGeom prst="rect">
            <a:avLst/>
          </a:prstGeom>
        </p:spPr>
      </p:pic>
      <p:pic>
        <p:nvPicPr>
          <p:cNvPr id="9" name="Bildobjekt 8">
            <a:extLst>
              <a:ext uri="{FF2B5EF4-FFF2-40B4-BE49-F238E27FC236}">
                <a16:creationId xmlns:a16="http://schemas.microsoft.com/office/drawing/2014/main" id="{B0D0CB20-B584-EE44-A4F7-0A15C05BB9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2620" y="3083339"/>
            <a:ext cx="3459582" cy="3757267"/>
          </a:xfrm>
          <a:prstGeom prst="rect">
            <a:avLst/>
          </a:prstGeom>
        </p:spPr>
      </p:pic>
      <p:pic>
        <p:nvPicPr>
          <p:cNvPr id="11" name="Bildobjekt 10">
            <a:extLst>
              <a:ext uri="{FF2B5EF4-FFF2-40B4-BE49-F238E27FC236}">
                <a16:creationId xmlns:a16="http://schemas.microsoft.com/office/drawing/2014/main" id="{0C205385-26EF-0A46-86FC-E2AA33961D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17109" y="278020"/>
            <a:ext cx="3175000" cy="2235200"/>
          </a:xfrm>
          <a:prstGeom prst="rect">
            <a:avLst/>
          </a:prstGeom>
        </p:spPr>
      </p:pic>
      <p:pic>
        <p:nvPicPr>
          <p:cNvPr id="13" name="Bildobjekt 12">
            <a:extLst>
              <a:ext uri="{FF2B5EF4-FFF2-40B4-BE49-F238E27FC236}">
                <a16:creationId xmlns:a16="http://schemas.microsoft.com/office/drawing/2014/main" id="{F50FF874-57C4-714A-94E9-494EC348CD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31033" y="461342"/>
            <a:ext cx="1284671" cy="1820794"/>
          </a:xfrm>
          <a:prstGeom prst="rect">
            <a:avLst/>
          </a:prstGeom>
        </p:spPr>
      </p:pic>
      <p:pic>
        <p:nvPicPr>
          <p:cNvPr id="15" name="Bildobjekt 14">
            <a:extLst>
              <a:ext uri="{FF2B5EF4-FFF2-40B4-BE49-F238E27FC236}">
                <a16:creationId xmlns:a16="http://schemas.microsoft.com/office/drawing/2014/main" id="{92A5EEB7-8B55-2347-9C11-B996627F62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8504" y="1283805"/>
            <a:ext cx="1778000" cy="1828800"/>
          </a:xfrm>
          <a:prstGeom prst="rect">
            <a:avLst/>
          </a:prstGeom>
        </p:spPr>
      </p:pic>
      <p:pic>
        <p:nvPicPr>
          <p:cNvPr id="17" name="Bildobjekt 16">
            <a:extLst>
              <a:ext uri="{FF2B5EF4-FFF2-40B4-BE49-F238E27FC236}">
                <a16:creationId xmlns:a16="http://schemas.microsoft.com/office/drawing/2014/main" id="{94636E77-F08F-BB49-8ADD-DAF1C69474C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4092" y="704160"/>
            <a:ext cx="1854200" cy="2628900"/>
          </a:xfrm>
          <a:prstGeom prst="rect">
            <a:avLst/>
          </a:prstGeom>
        </p:spPr>
      </p:pic>
      <p:pic>
        <p:nvPicPr>
          <p:cNvPr id="19" name="Bildobjekt 18">
            <a:extLst>
              <a:ext uri="{FF2B5EF4-FFF2-40B4-BE49-F238E27FC236}">
                <a16:creationId xmlns:a16="http://schemas.microsoft.com/office/drawing/2014/main" id="{E850899C-A96F-7141-8C0F-4C23AFF0A2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08777" y="1934955"/>
            <a:ext cx="4445725" cy="4816890"/>
          </a:xfrm>
          <a:prstGeom prst="rect">
            <a:avLst/>
          </a:prstGeom>
        </p:spPr>
      </p:pic>
      <p:pic>
        <p:nvPicPr>
          <p:cNvPr id="21" name="Bildobjekt 20">
            <a:extLst>
              <a:ext uri="{FF2B5EF4-FFF2-40B4-BE49-F238E27FC236}">
                <a16:creationId xmlns:a16="http://schemas.microsoft.com/office/drawing/2014/main" id="{B89EC7C0-B0AE-C245-B137-2AEE595030B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94407" y="1686927"/>
            <a:ext cx="3149600" cy="3949700"/>
          </a:xfrm>
          <a:prstGeom prst="rect">
            <a:avLst/>
          </a:prstGeom>
        </p:spPr>
      </p:pic>
    </p:spTree>
    <p:extLst>
      <p:ext uri="{BB962C8B-B14F-4D97-AF65-F5344CB8AC3E}">
        <p14:creationId xmlns:p14="http://schemas.microsoft.com/office/powerpoint/2010/main" val="3387449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74B5D50-A224-5D4E-BCD1-76DE479F74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209" y="30997"/>
            <a:ext cx="2641600" cy="3670300"/>
          </a:xfrm>
          <a:prstGeom prst="rect">
            <a:avLst/>
          </a:prstGeom>
        </p:spPr>
      </p:pic>
      <p:pic>
        <p:nvPicPr>
          <p:cNvPr id="7" name="Bildobjekt 6">
            <a:extLst>
              <a:ext uri="{FF2B5EF4-FFF2-40B4-BE49-F238E27FC236}">
                <a16:creationId xmlns:a16="http://schemas.microsoft.com/office/drawing/2014/main" id="{11129062-E727-5E40-B11F-02B88B9277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0008" y="0"/>
            <a:ext cx="3467100" cy="3136900"/>
          </a:xfrm>
          <a:prstGeom prst="rect">
            <a:avLst/>
          </a:prstGeom>
        </p:spPr>
      </p:pic>
      <p:pic>
        <p:nvPicPr>
          <p:cNvPr id="9" name="Bildobjekt 8">
            <a:extLst>
              <a:ext uri="{FF2B5EF4-FFF2-40B4-BE49-F238E27FC236}">
                <a16:creationId xmlns:a16="http://schemas.microsoft.com/office/drawing/2014/main" id="{6A92B0E8-4738-8A40-B004-7269AC067A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83700" y="307975"/>
            <a:ext cx="2908300" cy="4432300"/>
          </a:xfrm>
          <a:prstGeom prst="rect">
            <a:avLst/>
          </a:prstGeom>
        </p:spPr>
      </p:pic>
      <p:pic>
        <p:nvPicPr>
          <p:cNvPr id="11" name="Bildobjekt 10">
            <a:extLst>
              <a:ext uri="{FF2B5EF4-FFF2-40B4-BE49-F238E27FC236}">
                <a16:creationId xmlns:a16="http://schemas.microsoft.com/office/drawing/2014/main" id="{7E55D179-8245-A245-AE97-887011BEFD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17420" y="3923414"/>
            <a:ext cx="1320800" cy="1778000"/>
          </a:xfrm>
          <a:prstGeom prst="rect">
            <a:avLst/>
          </a:prstGeom>
        </p:spPr>
      </p:pic>
      <p:pic>
        <p:nvPicPr>
          <p:cNvPr id="13" name="Bildobjekt 12">
            <a:extLst>
              <a:ext uri="{FF2B5EF4-FFF2-40B4-BE49-F238E27FC236}">
                <a16:creationId xmlns:a16="http://schemas.microsoft.com/office/drawing/2014/main" id="{A4F480AA-78B2-1145-9BD8-351502F03D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64358" y="3351914"/>
            <a:ext cx="1625600" cy="2349500"/>
          </a:xfrm>
          <a:prstGeom prst="rect">
            <a:avLst/>
          </a:prstGeom>
        </p:spPr>
      </p:pic>
      <p:pic>
        <p:nvPicPr>
          <p:cNvPr id="15" name="Bildobjekt 14">
            <a:extLst>
              <a:ext uri="{FF2B5EF4-FFF2-40B4-BE49-F238E27FC236}">
                <a16:creationId xmlns:a16="http://schemas.microsoft.com/office/drawing/2014/main" id="{9413B850-C474-0642-8B9D-CAC620A4E4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01654" y="2800870"/>
            <a:ext cx="3200400" cy="3378200"/>
          </a:xfrm>
          <a:prstGeom prst="rect">
            <a:avLst/>
          </a:prstGeom>
        </p:spPr>
      </p:pic>
      <p:pic>
        <p:nvPicPr>
          <p:cNvPr id="17" name="Bildobjekt 16">
            <a:extLst>
              <a:ext uri="{FF2B5EF4-FFF2-40B4-BE49-F238E27FC236}">
                <a16:creationId xmlns:a16="http://schemas.microsoft.com/office/drawing/2014/main" id="{CC2CFA72-68B1-8043-9C65-6D3921175DC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43154" y="790713"/>
            <a:ext cx="3295650" cy="2768346"/>
          </a:xfrm>
          <a:prstGeom prst="rect">
            <a:avLst/>
          </a:prstGeom>
        </p:spPr>
      </p:pic>
      <p:pic>
        <p:nvPicPr>
          <p:cNvPr id="19" name="Bildobjekt 18">
            <a:extLst>
              <a:ext uri="{FF2B5EF4-FFF2-40B4-BE49-F238E27FC236}">
                <a16:creationId xmlns:a16="http://schemas.microsoft.com/office/drawing/2014/main" id="{1AF96860-7BDC-3049-9145-B0FC2D01D24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6209" y="5701414"/>
            <a:ext cx="9382539" cy="955313"/>
          </a:xfrm>
          <a:prstGeom prst="rect">
            <a:avLst/>
          </a:prstGeom>
        </p:spPr>
      </p:pic>
      <p:pic>
        <p:nvPicPr>
          <p:cNvPr id="21" name="Bildobjekt 20">
            <a:extLst>
              <a:ext uri="{FF2B5EF4-FFF2-40B4-BE49-F238E27FC236}">
                <a16:creationId xmlns:a16="http://schemas.microsoft.com/office/drawing/2014/main" id="{B5B54C7E-DC0E-4C4E-B2C2-82DF0286B8E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99066" y="4448058"/>
            <a:ext cx="2292713" cy="2625842"/>
          </a:xfrm>
          <a:prstGeom prst="rect">
            <a:avLst/>
          </a:prstGeom>
        </p:spPr>
      </p:pic>
    </p:spTree>
    <p:extLst>
      <p:ext uri="{BB962C8B-B14F-4D97-AF65-F5344CB8AC3E}">
        <p14:creationId xmlns:p14="http://schemas.microsoft.com/office/powerpoint/2010/main" val="161734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E6FAEF-D79E-7C47-BC6C-F1FF8501184F}"/>
              </a:ext>
            </a:extLst>
          </p:cNvPr>
          <p:cNvSpPr>
            <a:spLocks noGrp="1"/>
          </p:cNvSpPr>
          <p:nvPr>
            <p:ph type="title"/>
          </p:nvPr>
        </p:nvSpPr>
        <p:spPr>
          <a:xfrm>
            <a:off x="852323" y="1189196"/>
            <a:ext cx="9509559" cy="882288"/>
          </a:xfrm>
        </p:spPr>
        <p:txBody>
          <a:bodyPr/>
          <a:lstStyle/>
          <a:p>
            <a:r>
              <a:rPr lang="sv-SE" dirty="0">
                <a:latin typeface="Arial" panose="020B0604020202020204" pitchFamily="34" charset="0"/>
                <a:cs typeface="Arial" panose="020B0604020202020204" pitchFamily="34" charset="0"/>
              </a:rPr>
              <a:t>Tillbakablick</a:t>
            </a:r>
          </a:p>
        </p:txBody>
      </p:sp>
      <p:sp>
        <p:nvSpPr>
          <p:cNvPr id="3" name="Platshållare för innehåll 2">
            <a:extLst>
              <a:ext uri="{FF2B5EF4-FFF2-40B4-BE49-F238E27FC236}">
                <a16:creationId xmlns:a16="http://schemas.microsoft.com/office/drawing/2014/main" id="{CEB91834-9002-214C-AB37-218931A5359F}"/>
              </a:ext>
            </a:extLst>
          </p:cNvPr>
          <p:cNvSpPr>
            <a:spLocks noGrp="1"/>
          </p:cNvSpPr>
          <p:nvPr>
            <p:ph sz="half" idx="10"/>
          </p:nvPr>
        </p:nvSpPr>
        <p:spPr>
          <a:xfrm>
            <a:off x="759855" y="2336006"/>
            <a:ext cx="9509559" cy="4634882"/>
          </a:xfrm>
        </p:spPr>
        <p:txBody>
          <a:bodyPr/>
          <a:lstStyle/>
          <a:p>
            <a:pPr marL="11113" indent="0">
              <a:spcAft>
                <a:spcPts val="1200"/>
              </a:spcAft>
              <a:buNone/>
            </a:pPr>
            <a:r>
              <a:rPr lang="sv-SE" b="1" dirty="0">
                <a:latin typeface="Arial" panose="020B0604020202020204" pitchFamily="34" charset="0"/>
                <a:cs typeface="Arial" panose="020B0604020202020204" pitchFamily="34" charset="0"/>
              </a:rPr>
              <a:t>2012: </a:t>
            </a:r>
            <a:r>
              <a:rPr lang="sv-SE" dirty="0" smtClean="0"/>
              <a:t>den gamla visionen, </a:t>
            </a:r>
            <a:r>
              <a:rPr lang="sv-SE" dirty="0" smtClean="0">
                <a:latin typeface="Arial" panose="020B0604020202020204" pitchFamily="34" charset="0"/>
                <a:cs typeface="Arial" panose="020B0604020202020204" pitchFamily="34" charset="0"/>
              </a:rPr>
              <a:t>Borås </a:t>
            </a:r>
            <a:r>
              <a:rPr lang="sv-SE" dirty="0">
                <a:latin typeface="Arial" panose="020B0604020202020204" pitchFamily="34" charset="0"/>
                <a:cs typeface="Arial" panose="020B0604020202020204" pitchFamily="34" charset="0"/>
              </a:rPr>
              <a:t>2025 antogs</a:t>
            </a:r>
          </a:p>
          <a:p>
            <a:pPr marL="11113" indent="0">
              <a:spcAft>
                <a:spcPts val="1200"/>
              </a:spcAft>
              <a:buNone/>
            </a:pPr>
            <a:r>
              <a:rPr lang="sv-SE" b="1" dirty="0">
                <a:latin typeface="Arial" panose="020B0604020202020204" pitchFamily="34" charset="0"/>
                <a:cs typeface="Arial" panose="020B0604020202020204" pitchFamily="34" charset="0"/>
              </a:rPr>
              <a:t>Höst 2020–vår 2021: </a:t>
            </a:r>
            <a:r>
              <a:rPr lang="sv-SE" dirty="0">
                <a:latin typeface="Arial" panose="020B0604020202020204" pitchFamily="34" charset="0"/>
                <a:cs typeface="Arial" panose="020B0604020202020204" pitchFamily="34" charset="0"/>
              </a:rPr>
              <a:t>ett nytt innehåll arbetas fram</a:t>
            </a:r>
          </a:p>
          <a:p>
            <a:pPr marL="11113" indent="0">
              <a:buNone/>
            </a:pPr>
            <a:r>
              <a:rPr lang="sv-SE" b="1" dirty="0">
                <a:latin typeface="Arial" panose="020B0604020202020204" pitchFamily="34" charset="0"/>
                <a:cs typeface="Arial" panose="020B0604020202020204" pitchFamily="34" charset="0"/>
              </a:rPr>
              <a:t>September 2021: </a:t>
            </a:r>
            <a:r>
              <a:rPr lang="sv-SE" dirty="0">
                <a:latin typeface="Arial" panose="020B0604020202020204" pitchFamily="34" charset="0"/>
                <a:cs typeface="Arial" panose="020B0604020202020204" pitchFamily="34" charset="0"/>
              </a:rPr>
              <a:t>beslut i Kommunfullmäktige. </a:t>
            </a:r>
          </a:p>
          <a:p>
            <a:pPr marL="11113" indent="0">
              <a:buNone/>
            </a:pPr>
            <a:r>
              <a:rPr lang="sv-SE" dirty="0">
                <a:latin typeface="Arial" panose="020B0604020202020204" pitchFamily="34" charset="0"/>
                <a:cs typeface="Arial" panose="020B0604020202020204" pitchFamily="34" charset="0"/>
              </a:rPr>
              <a:t>Visionen om framtidens Borås börjar gälla. </a:t>
            </a:r>
          </a:p>
        </p:txBody>
      </p:sp>
      <p:pic>
        <p:nvPicPr>
          <p:cNvPr id="6" name="Bildobjekt 5">
            <a:extLst>
              <a:ext uri="{FF2B5EF4-FFF2-40B4-BE49-F238E27FC236}">
                <a16:creationId xmlns:a16="http://schemas.microsoft.com/office/drawing/2014/main" id="{3064D53D-EF00-AB4B-A5F2-C057A77AEB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4430" y="3265254"/>
            <a:ext cx="2551446" cy="3199595"/>
          </a:xfrm>
          <a:prstGeom prst="rect">
            <a:avLst/>
          </a:prstGeom>
        </p:spPr>
      </p:pic>
    </p:spTree>
    <p:extLst>
      <p:ext uri="{BB962C8B-B14F-4D97-AF65-F5344CB8AC3E}">
        <p14:creationId xmlns:p14="http://schemas.microsoft.com/office/powerpoint/2010/main" val="424181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EB91834-9002-214C-AB37-218931A5359F}"/>
              </a:ext>
            </a:extLst>
          </p:cNvPr>
          <p:cNvSpPr>
            <a:spLocks noGrp="1"/>
          </p:cNvSpPr>
          <p:nvPr>
            <p:ph type="body" sz="quarter" idx="10"/>
          </p:nvPr>
        </p:nvSpPr>
        <p:spPr>
          <a:xfrm>
            <a:off x="1078006" y="2862066"/>
            <a:ext cx="9055247" cy="1808162"/>
          </a:xfrm>
        </p:spPr>
        <p:txBody>
          <a:bodyPr>
            <a:normAutofit/>
          </a:bodyPr>
          <a:lstStyle/>
          <a:p>
            <a:pPr marL="354012" indent="-342900">
              <a:buFont typeface="Arial" panose="020B0604020202020204" pitchFamily="34" charset="0"/>
              <a:buChar char="•"/>
            </a:pPr>
            <a:r>
              <a:rPr lang="sv-SE" sz="2400" b="0" dirty="0">
                <a:latin typeface="Arial" panose="020B0604020202020204" pitchFamily="34" charset="0"/>
                <a:cs typeface="Arial" panose="020B0604020202020204" pitchFamily="34" charset="0"/>
              </a:rPr>
              <a:t>Visionen skulle bygga på hållbarhet</a:t>
            </a:r>
          </a:p>
          <a:p>
            <a:pPr marL="354012" indent="-342900">
              <a:buFont typeface="Arial" panose="020B0604020202020204" pitchFamily="34" charset="0"/>
              <a:buChar char="•"/>
            </a:pPr>
            <a:r>
              <a:rPr lang="sv-SE" sz="2400" b="0" dirty="0">
                <a:latin typeface="Arial" panose="020B0604020202020204" pitchFamily="34" charset="0"/>
                <a:cs typeface="Arial" panose="020B0604020202020204" pitchFamily="34" charset="0"/>
              </a:rPr>
              <a:t>Visionen skulle vara en vision i berättande form (ingen slogan)</a:t>
            </a:r>
          </a:p>
          <a:p>
            <a:pPr marL="354012" indent="-342900">
              <a:buFont typeface="Arial" panose="020B0604020202020204" pitchFamily="34" charset="0"/>
              <a:buChar char="•"/>
            </a:pPr>
            <a:r>
              <a:rPr lang="sv-SE" sz="2400" b="0" dirty="0">
                <a:latin typeface="Arial" panose="020B0604020202020204" pitchFamily="34" charset="0"/>
                <a:cs typeface="Arial" panose="020B0604020202020204" pitchFamily="34" charset="0"/>
              </a:rPr>
              <a:t>Visionen skulle tillhöra alla som lever, bor och verkar i Borås</a:t>
            </a:r>
          </a:p>
        </p:txBody>
      </p:sp>
      <p:sp>
        <p:nvSpPr>
          <p:cNvPr id="2" name="Rubrik 1">
            <a:extLst>
              <a:ext uri="{FF2B5EF4-FFF2-40B4-BE49-F238E27FC236}">
                <a16:creationId xmlns:a16="http://schemas.microsoft.com/office/drawing/2014/main" id="{2DE6FAEF-D79E-7C47-BC6C-F1FF8501184F}"/>
              </a:ext>
            </a:extLst>
          </p:cNvPr>
          <p:cNvSpPr>
            <a:spLocks noGrp="1"/>
          </p:cNvSpPr>
          <p:nvPr>
            <p:ph type="title" idx="4294967295"/>
          </p:nvPr>
        </p:nvSpPr>
        <p:spPr>
          <a:xfrm>
            <a:off x="1078006" y="1257371"/>
            <a:ext cx="10515600" cy="1325563"/>
          </a:xfrm>
        </p:spPr>
        <p:txBody>
          <a:bodyPr>
            <a:normAutofit/>
          </a:bodyPr>
          <a:lstStyle/>
          <a:p>
            <a:r>
              <a:rPr lang="sv-SE" sz="3600" dirty="0">
                <a:latin typeface="Arial" panose="020B0604020202020204" pitchFamily="34" charset="0"/>
                <a:cs typeface="Arial" panose="020B0604020202020204" pitchFamily="34" charset="0"/>
              </a:rPr>
              <a:t>Utgångspunkter för förändringarna</a:t>
            </a:r>
            <a:br>
              <a:rPr lang="sv-SE" sz="36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(enligt politiskt beslut)</a:t>
            </a:r>
          </a:p>
        </p:txBody>
      </p:sp>
    </p:spTree>
    <p:extLst>
      <p:ext uri="{BB962C8B-B14F-4D97-AF65-F5344CB8AC3E}">
        <p14:creationId xmlns:p14="http://schemas.microsoft.com/office/powerpoint/2010/main" val="398290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EB91834-9002-214C-AB37-218931A5359F}"/>
              </a:ext>
            </a:extLst>
          </p:cNvPr>
          <p:cNvSpPr>
            <a:spLocks noGrp="1"/>
          </p:cNvSpPr>
          <p:nvPr>
            <p:ph type="body" sz="quarter" idx="10"/>
          </p:nvPr>
        </p:nvSpPr>
        <p:spPr>
          <a:xfrm>
            <a:off x="713545" y="2666513"/>
            <a:ext cx="9055247" cy="1808162"/>
          </a:xfrm>
        </p:spPr>
        <p:txBody>
          <a:bodyPr>
            <a:normAutofit fontScale="25000" lnSpcReduction="20000"/>
          </a:bodyPr>
          <a:lstStyle/>
          <a:p>
            <a:pPr marL="357188" indent="-338138">
              <a:buFont typeface="Arial" panose="020B0604020202020204" pitchFamily="34" charset="0"/>
              <a:buChar char="•"/>
            </a:pPr>
            <a:r>
              <a:rPr lang="sv-SE" sz="9600" b="0" dirty="0">
                <a:latin typeface="Arial" panose="020B0604020202020204" pitchFamily="34" charset="0"/>
                <a:cs typeface="Arial" panose="020B0604020202020204" pitchFamily="34" charset="0"/>
              </a:rPr>
              <a:t>Förtroendevalda (politiker)</a:t>
            </a:r>
          </a:p>
          <a:p>
            <a:pPr marL="357188" indent="-338138">
              <a:buFont typeface="Arial" panose="020B0604020202020204" pitchFamily="34" charset="0"/>
              <a:buChar char="•"/>
            </a:pPr>
            <a:r>
              <a:rPr lang="sv-SE" sz="9600" b="0" dirty="0">
                <a:latin typeface="Arial" panose="020B0604020202020204" pitchFamily="34" charset="0"/>
                <a:cs typeface="Arial" panose="020B0604020202020204" pitchFamily="34" charset="0"/>
              </a:rPr>
              <a:t>Invånarna</a:t>
            </a:r>
          </a:p>
          <a:p>
            <a:pPr marL="357188" indent="-338138">
              <a:buFont typeface="Arial" panose="020B0604020202020204" pitchFamily="34" charset="0"/>
              <a:buChar char="•"/>
            </a:pPr>
            <a:r>
              <a:rPr lang="sv-SE" sz="9600" b="0" dirty="0">
                <a:latin typeface="Arial" panose="020B0604020202020204" pitchFamily="34" charset="0"/>
                <a:cs typeface="Arial" panose="020B0604020202020204" pitchFamily="34" charset="0"/>
              </a:rPr>
              <a:t>Näringslivet</a:t>
            </a:r>
          </a:p>
          <a:p>
            <a:pPr marL="357188" indent="-338138">
              <a:buFont typeface="Arial" panose="020B0604020202020204" pitchFamily="34" charset="0"/>
              <a:buChar char="•"/>
            </a:pPr>
            <a:r>
              <a:rPr lang="sv-SE" sz="9600" b="0" dirty="0">
                <a:latin typeface="Arial" panose="020B0604020202020204" pitchFamily="34" charset="0"/>
                <a:cs typeface="Arial" panose="020B0604020202020204" pitchFamily="34" charset="0"/>
              </a:rPr>
              <a:t>Föreningslivet</a:t>
            </a:r>
          </a:p>
          <a:p>
            <a:pPr marL="357188" indent="-338138">
              <a:buFont typeface="Arial" panose="020B0604020202020204" pitchFamily="34" charset="0"/>
              <a:buChar char="•"/>
            </a:pPr>
            <a:r>
              <a:rPr lang="sv-SE" sz="9600" b="0" dirty="0">
                <a:latin typeface="Arial" panose="020B0604020202020204" pitchFamily="34" charset="0"/>
                <a:cs typeface="Arial" panose="020B0604020202020204" pitchFamily="34" charset="0"/>
              </a:rPr>
              <a:t>Akademin</a:t>
            </a:r>
          </a:p>
          <a:p>
            <a:pPr marL="357188" indent="-338138">
              <a:buFont typeface="Arial" panose="020B0604020202020204" pitchFamily="34" charset="0"/>
              <a:buChar char="•"/>
            </a:pPr>
            <a:r>
              <a:rPr lang="sv-SE" sz="9600" b="0" dirty="0">
                <a:latin typeface="Arial" panose="020B0604020202020204" pitchFamily="34" charset="0"/>
                <a:cs typeface="Arial" panose="020B0604020202020204" pitchFamily="34" charset="0"/>
              </a:rPr>
              <a:t>Medarbetare i Borås Stads förvaltningar och bolag</a:t>
            </a:r>
          </a:p>
          <a:p>
            <a:pPr marL="11113" indent="0">
              <a:buNone/>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
        <p:nvSpPr>
          <p:cNvPr id="2" name="Rubrik 1">
            <a:extLst>
              <a:ext uri="{FF2B5EF4-FFF2-40B4-BE49-F238E27FC236}">
                <a16:creationId xmlns:a16="http://schemas.microsoft.com/office/drawing/2014/main" id="{2DE6FAEF-D79E-7C47-BC6C-F1FF8501184F}"/>
              </a:ext>
            </a:extLst>
          </p:cNvPr>
          <p:cNvSpPr>
            <a:spLocks noGrp="1"/>
          </p:cNvSpPr>
          <p:nvPr>
            <p:ph type="title" idx="4294967295"/>
          </p:nvPr>
        </p:nvSpPr>
        <p:spPr>
          <a:xfrm>
            <a:off x="713545" y="1217382"/>
            <a:ext cx="10515600" cy="1325563"/>
          </a:xfrm>
        </p:spPr>
        <p:txBody>
          <a:bodyPr>
            <a:normAutofit/>
          </a:bodyPr>
          <a:lstStyle/>
          <a:p>
            <a:r>
              <a:rPr lang="sv-SE" sz="3600" dirty="0">
                <a:latin typeface="Arial" panose="020B0604020202020204" pitchFamily="34" charset="0"/>
                <a:cs typeface="Arial" panose="020B0604020202020204" pitchFamily="34" charset="0"/>
              </a:rPr>
              <a:t>Vi var med och tog fram visionen: </a:t>
            </a:r>
          </a:p>
        </p:txBody>
      </p:sp>
      <p:pic>
        <p:nvPicPr>
          <p:cNvPr id="6" name="Bildobjekt 5">
            <a:extLst>
              <a:ext uri="{FF2B5EF4-FFF2-40B4-BE49-F238E27FC236}">
                <a16:creationId xmlns:a16="http://schemas.microsoft.com/office/drawing/2014/main" id="{7BA3AA8C-4B9A-9149-B31A-EF0EB91744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8912" y="1880163"/>
            <a:ext cx="3260233" cy="3658429"/>
          </a:xfrm>
          <a:prstGeom prst="rect">
            <a:avLst/>
          </a:prstGeom>
        </p:spPr>
      </p:pic>
    </p:spTree>
    <p:extLst>
      <p:ext uri="{BB962C8B-B14F-4D97-AF65-F5344CB8AC3E}">
        <p14:creationId xmlns:p14="http://schemas.microsoft.com/office/powerpoint/2010/main" val="197427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EB91834-9002-214C-AB37-218931A5359F}"/>
              </a:ext>
            </a:extLst>
          </p:cNvPr>
          <p:cNvSpPr>
            <a:spLocks noGrp="1"/>
          </p:cNvSpPr>
          <p:nvPr>
            <p:ph type="body" sz="quarter" idx="10"/>
          </p:nvPr>
        </p:nvSpPr>
        <p:spPr>
          <a:xfrm>
            <a:off x="1284126" y="2557244"/>
            <a:ext cx="8232043" cy="1808162"/>
          </a:xfrm>
        </p:spPr>
        <p:txBody>
          <a:bodyPr>
            <a:normAutofit lnSpcReduction="10000"/>
          </a:bodyPr>
          <a:lstStyle/>
          <a:p>
            <a:pPr marL="398463" indent="-398463">
              <a:buFont typeface="Arial" panose="020B0604020202020204" pitchFamily="34" charset="0"/>
              <a:buChar char="•"/>
            </a:pPr>
            <a:r>
              <a:rPr lang="sv-SE" sz="2600" b="0" dirty="0">
                <a:latin typeface="Arial" panose="020B0604020202020204" pitchFamily="34" charset="0"/>
                <a:cs typeface="Arial" panose="020B0604020202020204" pitchFamily="34" charset="0"/>
              </a:rPr>
              <a:t>Webbenkät </a:t>
            </a:r>
          </a:p>
          <a:p>
            <a:pPr marL="398463" indent="-398463">
              <a:buFont typeface="Arial" panose="020B0604020202020204" pitchFamily="34" charset="0"/>
              <a:buChar char="•"/>
            </a:pPr>
            <a:r>
              <a:rPr lang="sv-SE" sz="2600" b="0" dirty="0">
                <a:latin typeface="Arial" panose="020B0604020202020204" pitchFamily="34" charset="0"/>
                <a:cs typeface="Arial" panose="020B0604020202020204" pitchFamily="34" charset="0"/>
              </a:rPr>
              <a:t>Borås Stads webb och sociala medier</a:t>
            </a:r>
          </a:p>
          <a:p>
            <a:pPr marL="398463" indent="-398463">
              <a:buFont typeface="Arial" panose="020B0604020202020204" pitchFamily="34" charset="0"/>
              <a:buChar char="•"/>
            </a:pPr>
            <a:r>
              <a:rPr lang="sv-SE" sz="2600" b="0" dirty="0">
                <a:latin typeface="Arial" panose="020B0604020202020204" pitchFamily="34" charset="0"/>
                <a:cs typeface="Arial" panose="020B0604020202020204" pitchFamily="34" charset="0"/>
              </a:rPr>
              <a:t>Förslagslådor och idéplank </a:t>
            </a:r>
          </a:p>
          <a:p>
            <a:pPr marL="398463" indent="-398463">
              <a:buFont typeface="Arial" panose="020B0604020202020204" pitchFamily="34" charset="0"/>
              <a:buChar char="•"/>
            </a:pPr>
            <a:r>
              <a:rPr lang="sv-SE" sz="2600" b="0" dirty="0">
                <a:latin typeface="Arial" panose="020B0604020202020204" pitchFamily="34" charset="0"/>
                <a:cs typeface="Arial" panose="020B0604020202020204" pitchFamily="34" charset="0"/>
              </a:rPr>
              <a:t>Workshops och dialogcaféer</a:t>
            </a:r>
          </a:p>
          <a:p>
            <a:pPr marL="360363" indent="-349250"/>
            <a:endParaRPr lang="sv-SE" sz="3100" b="0" dirty="0">
              <a:latin typeface="Arial" panose="020B0604020202020204" pitchFamily="34" charset="0"/>
              <a:cs typeface="Arial" panose="020B0604020202020204" pitchFamily="34" charset="0"/>
            </a:endParaRPr>
          </a:p>
          <a:p>
            <a:endParaRPr lang="sv-SE" dirty="0">
              <a:solidFill>
                <a:srgbClr val="91301D"/>
              </a:solidFill>
              <a:latin typeface="Arial" panose="020B0604020202020204" pitchFamily="34" charset="0"/>
              <a:cs typeface="Arial" panose="020B0604020202020204" pitchFamily="34" charset="0"/>
            </a:endParaRPr>
          </a:p>
        </p:txBody>
      </p:sp>
      <p:sp>
        <p:nvSpPr>
          <p:cNvPr id="2" name="Rubrik 1">
            <a:extLst>
              <a:ext uri="{FF2B5EF4-FFF2-40B4-BE49-F238E27FC236}">
                <a16:creationId xmlns:a16="http://schemas.microsoft.com/office/drawing/2014/main" id="{2DE6FAEF-D79E-7C47-BC6C-F1FF8501184F}"/>
              </a:ext>
            </a:extLst>
          </p:cNvPr>
          <p:cNvSpPr>
            <a:spLocks noGrp="1"/>
          </p:cNvSpPr>
          <p:nvPr>
            <p:ph type="title" idx="4294967295"/>
          </p:nvPr>
        </p:nvSpPr>
        <p:spPr>
          <a:xfrm>
            <a:off x="1284126" y="1167032"/>
            <a:ext cx="9559636" cy="1325563"/>
          </a:xfrm>
        </p:spPr>
        <p:txBody>
          <a:bodyPr>
            <a:normAutofit/>
          </a:bodyPr>
          <a:lstStyle/>
          <a:p>
            <a:r>
              <a:rPr lang="sv-SE" sz="3600" dirty="0">
                <a:latin typeface="Arial" panose="020B0604020202020204" pitchFamily="34" charset="0"/>
                <a:cs typeface="Arial" panose="020B0604020202020204" pitchFamily="34" charset="0"/>
              </a:rPr>
              <a:t>Hur vi tog fram visionen</a:t>
            </a:r>
          </a:p>
        </p:txBody>
      </p:sp>
      <p:pic>
        <p:nvPicPr>
          <p:cNvPr id="6" name="Bildobjekt 5">
            <a:extLst>
              <a:ext uri="{FF2B5EF4-FFF2-40B4-BE49-F238E27FC236}">
                <a16:creationId xmlns:a16="http://schemas.microsoft.com/office/drawing/2014/main" id="{11FC0A4C-E8F8-B442-B186-FA929025A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8724" y="1829814"/>
            <a:ext cx="2400300" cy="4241800"/>
          </a:xfrm>
          <a:prstGeom prst="rect">
            <a:avLst/>
          </a:prstGeom>
        </p:spPr>
      </p:pic>
    </p:spTree>
    <p:extLst>
      <p:ext uri="{BB962C8B-B14F-4D97-AF65-F5344CB8AC3E}">
        <p14:creationId xmlns:p14="http://schemas.microsoft.com/office/powerpoint/2010/main" val="180792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ommentar i oval 5"/>
          <p:cNvSpPr/>
          <p:nvPr/>
        </p:nvSpPr>
        <p:spPr>
          <a:xfrm>
            <a:off x="1657349" y="991503"/>
            <a:ext cx="8610600" cy="4941774"/>
          </a:xfrm>
          <a:prstGeom prst="wedgeEllipseCallout">
            <a:avLst>
              <a:gd name="adj1" fmla="val -49195"/>
              <a:gd name="adj2" fmla="val 51096"/>
            </a:avLst>
          </a:prstGeom>
          <a:solidFill>
            <a:srgbClr val="E1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CEB91834-9002-214C-AB37-218931A5359F}"/>
              </a:ext>
            </a:extLst>
          </p:cNvPr>
          <p:cNvSpPr>
            <a:spLocks noGrp="1"/>
          </p:cNvSpPr>
          <p:nvPr>
            <p:ph type="body" sz="quarter" idx="10"/>
          </p:nvPr>
        </p:nvSpPr>
        <p:spPr>
          <a:xfrm>
            <a:off x="2093955" y="2558309"/>
            <a:ext cx="7737389" cy="1808162"/>
          </a:xfrm>
        </p:spPr>
        <p:txBody>
          <a:bodyPr>
            <a:normAutofit fontScale="85000" lnSpcReduction="20000"/>
          </a:bodyPr>
          <a:lstStyle/>
          <a:p>
            <a:pPr marL="11113" indent="0" algn="ctr">
              <a:buNone/>
            </a:pPr>
            <a:r>
              <a:rPr lang="sv-SE" dirty="0" smtClean="0">
                <a:solidFill>
                  <a:srgbClr val="66425F"/>
                </a:solidFill>
                <a:latin typeface="Arial" panose="020B0604020202020204" pitchFamily="34" charset="0"/>
                <a:cs typeface="Arial" panose="020B0604020202020204" pitchFamily="34" charset="0"/>
              </a:rPr>
              <a:t>Kände ni att ni hade möjlighet att vara med att forma visionen? </a:t>
            </a:r>
          </a:p>
          <a:p>
            <a:endParaRPr lang="sv-SE" dirty="0">
              <a:solidFill>
                <a:srgbClr val="66425F"/>
              </a:solidFill>
              <a:latin typeface="Arial" panose="020B0604020202020204" pitchFamily="34" charset="0"/>
              <a:cs typeface="Arial" panose="020B0604020202020204" pitchFamily="34" charset="0"/>
            </a:endParaRPr>
          </a:p>
        </p:txBody>
      </p:sp>
      <p:sp>
        <p:nvSpPr>
          <p:cNvPr id="2" name="Rubrik 1">
            <a:extLst>
              <a:ext uri="{FF2B5EF4-FFF2-40B4-BE49-F238E27FC236}">
                <a16:creationId xmlns:a16="http://schemas.microsoft.com/office/drawing/2014/main" id="{2DE6FAEF-D79E-7C47-BC6C-F1FF8501184F}"/>
              </a:ext>
            </a:extLst>
          </p:cNvPr>
          <p:cNvSpPr>
            <a:spLocks noGrp="1"/>
          </p:cNvSpPr>
          <p:nvPr>
            <p:ph type="title" idx="4294967295"/>
          </p:nvPr>
        </p:nvSpPr>
        <p:spPr>
          <a:xfrm>
            <a:off x="704849" y="449343"/>
            <a:ext cx="10515600" cy="1325563"/>
          </a:xfrm>
        </p:spPr>
        <p:txBody>
          <a:bodyPr>
            <a:normAutofit/>
          </a:bodyPr>
          <a:lstStyle/>
          <a:p>
            <a:r>
              <a:rPr lang="sv-SE" sz="2400" dirty="0">
                <a:latin typeface="Arial" panose="020B0604020202020204" pitchFamily="34" charset="0"/>
                <a:cs typeface="Arial" panose="020B0604020202020204" pitchFamily="34" charset="0"/>
              </a:rPr>
              <a:t>DISKUSSION</a:t>
            </a:r>
          </a:p>
        </p:txBody>
      </p:sp>
    </p:spTree>
    <p:extLst>
      <p:ext uri="{BB962C8B-B14F-4D97-AF65-F5344CB8AC3E}">
        <p14:creationId xmlns:p14="http://schemas.microsoft.com/office/powerpoint/2010/main" val="141751246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346B270D-AE3C-E94E-A100-60DC5236FBF2}" vid="{D09A0C81-7173-C04E-BD84-79A2E38CB8A2}"/>
    </a:ext>
  </a:extLst>
</a:theme>
</file>

<file path=ppt/theme/theme2.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346B270D-AE3C-E94E-A100-60DC5236FBF2}" vid="{98F65978-6A0D-EE40-99EA-244A925308A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7115</TotalTime>
  <Words>2849</Words>
  <Application>Microsoft Office PowerPoint</Application>
  <PresentationFormat>Bredbild</PresentationFormat>
  <Paragraphs>311</Paragraphs>
  <Slides>43</Slides>
  <Notes>32</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43</vt:i4>
      </vt:variant>
    </vt:vector>
  </HeadingPairs>
  <TitlesOfParts>
    <vt:vector size="47" baseType="lpstr">
      <vt:lpstr>Arial</vt:lpstr>
      <vt:lpstr>Calibri</vt:lpstr>
      <vt:lpstr>Office-tema</vt:lpstr>
      <vt:lpstr>2_Office-tema</vt:lpstr>
      <vt:lpstr>Visionen om  framtidens Borås</vt:lpstr>
      <vt:lpstr>Vad är en vision? </vt:lpstr>
      <vt:lpstr>Varför ska vi veta något om Borås vision?</vt:lpstr>
      <vt:lpstr>Vad ska vi veta om Borås vision?</vt:lpstr>
      <vt:lpstr>Tillbakablick</vt:lpstr>
      <vt:lpstr>Utgångspunkter för förändringarna (enligt politiskt beslut)</vt:lpstr>
      <vt:lpstr>Vi var med och tog fram visionen: </vt:lpstr>
      <vt:lpstr>Hur vi tog fram visionen</vt:lpstr>
      <vt:lpstr>DISKUSSION</vt:lpstr>
      <vt:lpstr>Förändringar i den nya visionen</vt:lpstr>
      <vt:lpstr>DET HÄR ÄR VISIONEN  OM FRAMTIDENS BORÅS</vt:lpstr>
      <vt:lpstr>Borås är stad och landsbygd, historia, nutid och framtid. I den här visionen beskriver vi framtidens Borås.  Vi som bor, verkar och möts i Borås har en unik förmåga att få saker att hända tillsammans.  Samverkan mellan invånare, kommun, näringsliv, akademi och civilsamhälle genomsyrar hela visionen och gör den speciell.  Tillsammans har vi tagit fram visionen och med gemensamma krafter kan vi göra den till verklighet, för oss alla och för framtida generationer.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Visionen i korthet</vt:lpstr>
      <vt:lpstr>Kommunikationsmaterial</vt:lpstr>
      <vt:lpstr>PowerPoint-presentation</vt:lpstr>
      <vt:lpstr>PowerPoint-presentation</vt:lpstr>
      <vt:lpstr>PowerPoint-presentation</vt:lpstr>
      <vt:lpstr>PowerPoint-presentation</vt:lpstr>
      <vt:lpstr>PowerPoint-presentation</vt:lpstr>
      <vt:lpstr>PowerPoint-presentation</vt:lpstr>
      <vt:lpstr>PowerPoint-presentation</vt:lpstr>
      <vt:lpstr>Grupparbete  MINDMAP </vt:lpstr>
      <vt:lpstr>PowerPoint-presentation</vt:lpstr>
      <vt:lpstr>PowerPoint-presentation</vt:lpstr>
      <vt:lpstr>PowerPoint-presentation</vt:lpstr>
      <vt:lpstr>PowerPoint-presentation</vt:lpstr>
      <vt:lpstr>PowerPoint-presentation</vt:lpstr>
      <vt:lpstr> Vision utan handling är en dröm. Handling utan vision är ett tidsfördriv. Med handling och vision kan vi förändra världen  Mahatma Gandhi</vt:lpstr>
      <vt:lpstr>PowerPoint-presentation</vt:lpstr>
      <vt:lpstr>Bildmaterial  Bilderna på följande sidor kan du använda om du utvecklar presentationen eller gör en egen presentation.   Notera att bilderna endast får användas för att förklara vad visionen är eller för att visa hur olika parter arbetar med visionen.   Namnet ”Visionen om framtidens Borås” ska alltid anges i text om bilderna används.   Illustratör: Ida Brogren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Annika Klemming</dc:creator>
  <cp:lastModifiedBy>Elin Larsson</cp:lastModifiedBy>
  <cp:revision>32</cp:revision>
  <cp:lastPrinted>2022-03-23T08:56:32Z</cp:lastPrinted>
  <dcterms:created xsi:type="dcterms:W3CDTF">2022-06-30T10:54:11Z</dcterms:created>
  <dcterms:modified xsi:type="dcterms:W3CDTF">2023-03-14T12:08:55Z</dcterms:modified>
</cp:coreProperties>
</file>